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64" r:id="rId2"/>
    <p:sldId id="265" r:id="rId3"/>
    <p:sldId id="315" r:id="rId4"/>
    <p:sldId id="327" r:id="rId5"/>
    <p:sldId id="319" r:id="rId6"/>
    <p:sldId id="326" r:id="rId7"/>
    <p:sldId id="305" r:id="rId8"/>
    <p:sldId id="311" r:id="rId9"/>
    <p:sldId id="322" r:id="rId10"/>
    <p:sldId id="321" r:id="rId11"/>
    <p:sldId id="306" r:id="rId12"/>
    <p:sldId id="324" r:id="rId13"/>
    <p:sldId id="262" r:id="rId14"/>
    <p:sldId id="318" r:id="rId15"/>
    <p:sldId id="285" r:id="rId16"/>
    <p:sldId id="286" r:id="rId17"/>
    <p:sldId id="320" r:id="rId18"/>
    <p:sldId id="308" r:id="rId19"/>
    <p:sldId id="328" r:id="rId20"/>
    <p:sldId id="31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300"/>
    <a:srgbClr val="4372C4"/>
    <a:srgbClr val="BCB49F"/>
    <a:srgbClr val="71AD47"/>
    <a:srgbClr val="70AD47"/>
    <a:srgbClr val="325CDF"/>
    <a:srgbClr val="6D6E71"/>
    <a:srgbClr val="222D48"/>
    <a:srgbClr val="71A095"/>
    <a:srgbClr val="E5DA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4"/>
    <p:restoredTop sz="86312"/>
  </p:normalViewPr>
  <p:slideViewPr>
    <p:cSldViewPr snapToGrid="0">
      <p:cViewPr varScale="1">
        <p:scale>
          <a:sx n="103" d="100"/>
          <a:sy n="103" d="100"/>
        </p:scale>
        <p:origin x="192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40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1:09:07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24575,'41'5'0,"-1"0"0,-13 1 0,-3-1 0,-6-5 0,-2 0 0,4 0 0,-7 0 0,-4 0 0,0 4 0,5-3 0,-4 7 0,-1-7 0,-4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1:09:07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24575,'41'5'0,"-1"0"0,-13 1 0,-3-1 0,-6-5 0,-2 0 0,4 0 0,-7 0 0,-4 0 0,0 4 0,5-3 0,-4 7 0,-1-7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B5BFD-3B41-AA4C-91DC-8EB465DD435F}" type="datetimeFigureOut">
              <a:rPr lang="en-US" smtClean="0"/>
              <a:t>4/19/24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A87D2-DBA0-8A4E-848D-C3954D383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0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44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26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Kq</a:t>
            </a:r>
            <a:r>
              <a:rPr lang="en-US" dirty="0"/>
              <a:t> &lt;&lt; Kc</a:t>
            </a:r>
          </a:p>
          <a:p>
            <a:endParaRPr lang="en-US" dirty="0"/>
          </a:p>
          <a:p>
            <a:r>
              <a:rPr lang="en-US" dirty="0"/>
              <a:t>Correspondence principle</a:t>
            </a:r>
          </a:p>
          <a:p>
            <a:endParaRPr lang="en-US" dirty="0"/>
          </a:p>
          <a:p>
            <a:r>
              <a:rPr lang="en-US" dirty="0"/>
              <a:t>Same trend where inc. temp and gap size results in greater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4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64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Porphycene molecule</a:t>
            </a:r>
            <a:r>
              <a:rPr lang="en-US" dirty="0"/>
              <a:t>; Hydrogen, 5 KELVIN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9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05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75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10.879 ± 0.002 </a:t>
            </a:r>
            <a:r>
              <a:rPr lang="en-US" b="0" i="0" dirty="0">
                <a:solidFill>
                  <a:srgbClr val="CCCCCC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 7.58e10 Hz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749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7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DIVIDING SURFACE THAT SEPARATES RCTS. AND PRDS.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33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Exact solutions for PIB </a:t>
            </a:r>
            <a:r>
              <a:rPr lang="en-US" dirty="0">
                <a:sym typeface="Wingdings" pitchFamily="2" charset="2"/>
              </a:rPr>
              <a:t> Numeric Solutions for new system. </a:t>
            </a:r>
            <a:r>
              <a:rPr lang="en-US" dirty="0"/>
              <a:t>Goal is to find rates where quantum effects are accounted for!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Effusion acted as a baseline for TST; quantum effusion as a baseline for QTST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itchFamily="2" charset="2"/>
              </a:rPr>
              <a:t>Gap = Dividing Surface here; empty space </a:t>
            </a:r>
            <a:r>
              <a:rPr lang="en-US">
                <a:sym typeface="Wingdings" pitchFamily="2" charset="2"/>
              </a:rPr>
              <a:t>= products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53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and Psi are solutions making them two points to look at for agreement </a:t>
            </a:r>
          </a:p>
          <a:p>
            <a:endParaRPr lang="en-US" dirty="0"/>
          </a:p>
          <a:p>
            <a:r>
              <a:rPr lang="en-US" dirty="0"/>
              <a:t>TOUCH ON CORRELATION FUNCTIONS AND LIMIT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Numeric and Analytic match well! </a:t>
            </a:r>
          </a:p>
          <a:p>
            <a:endParaRPr lang="en-US" dirty="0"/>
          </a:p>
          <a:p>
            <a:r>
              <a:rPr lang="en-US" dirty="0"/>
              <a:t>Eigenvalues are ~ e-21 J</a:t>
            </a:r>
          </a:p>
          <a:p>
            <a:endParaRPr lang="en-US" dirty="0"/>
          </a:p>
          <a:p>
            <a:r>
              <a:rPr lang="en-US" dirty="0"/>
              <a:t>Mention boundary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9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VARY GAP SIZE</a:t>
            </a:r>
          </a:p>
          <a:p>
            <a:endParaRPr lang="en-US" dirty="0"/>
          </a:p>
          <a:p>
            <a:r>
              <a:rPr lang="en-US" dirty="0"/>
              <a:t>VARY WALL THICKNESS</a:t>
            </a:r>
          </a:p>
          <a:p>
            <a:endParaRPr lang="en-US" dirty="0"/>
          </a:p>
          <a:p>
            <a:r>
              <a:rPr lang="en-US" dirty="0"/>
              <a:t>NODES DENOTE PROB. DENSITY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60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PLATEAU DENOTES WHERE TO FIND RATES AS LONG TIME LIMIT DOES NOT EXIST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466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A87D2-DBA0-8A4E-848D-C3954D3833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3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C703A-420B-62C7-5338-B47E2508E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C87B1-E880-62CA-13B0-E905EA031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00A05-D83F-3D58-65CD-B375ECE0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8B788-A81D-4F4D-90B9-A851AC6BB2FF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6E60D-6C91-E43A-D343-78803ACA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AF45F-4684-9B09-D033-49D76DC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2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5401-E7B5-2370-DEF1-3C622F5C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0722F-1A24-345E-54E8-D414F1F16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EFAE7-CA51-ADD2-0336-E099A1E13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A02E-03AA-2140-9AF9-CBAF8A364191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3C5F0-B53F-6DAE-7F98-22A08083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2463B-9758-9E59-BEE6-10CBE427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314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CDFB47-60BB-FBB1-3988-5CCA8B831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594F24-BE48-6404-A8F3-1BC368A93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0D428-B930-52A4-C9E5-B25367F6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0CB9E-AF2A-CE4B-B484-B2C1FD48C4A8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1E905-783B-7D99-D2FD-F3C73E7A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7192-4965-D702-4314-A0A5F424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9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8EF2E-B5DF-0071-D79F-BD93A25B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3F07C-A284-58AC-FAA7-860A6F335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51D77-CD4C-D00B-E72B-3C84B778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32FA4-C17F-184B-B0CE-4CF74369984A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B58F8-7CC6-07A0-DC02-8E29567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BB0AE-88C8-66F7-0686-91AC8FA7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47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181C-EE39-8B8F-582F-9385D1B4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680A3-47EC-49DD-0E09-2D2738854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DD7E82-9C12-05C2-E2AD-A9828458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9FBAA-7E7E-4C47-B3C7-FE0E26049251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8D99A-A1AB-CEB2-D5FF-3A341FD5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0D94-47BA-0C39-7451-3E767F21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4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0109-0FC7-3ED1-21EB-0B22B61E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B6C9-57C4-0C56-5391-229ADFEA6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F6990-883A-2C76-86DF-120E210D3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371BE-A7A0-2616-1C80-1DC6F559D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E30C7-8E16-2A49-8C1E-F47B15B5923C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24AD0-7EBD-5A79-8FF0-053271D8F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16CAB-AE29-F4A2-8916-849472B18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69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39445-B7A8-B515-C542-F50DA7406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A5118-508F-9D19-AEE5-877F3AD3E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494B6-E68B-F46D-D347-19045A66E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B47D2-92A6-DD8E-9EF9-7662CC763A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8CF9C7-E806-791C-0288-5FCEE51C1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B83B8-6698-C816-946D-5CD1E2B67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DD632-B9E4-C84E-BA80-DAFB4F38266C}" type="datetime1">
              <a:rPr lang="en-US" smtClean="0"/>
              <a:t>4/19/24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563C9-F7CA-3B3A-2BB4-48881CD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1F0F-1AA6-CC47-C289-19378473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014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CCE3E-9EDF-127F-E88C-06974029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DC3D6B-C863-7533-C61C-0AF43D9E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357-2762-C649-BF70-ACE781BA1A81}" type="datetime1">
              <a:rPr lang="en-US" smtClean="0"/>
              <a:t>4/19/24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B6A8BC-94A2-D2D7-4CE5-555936220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F587A-972D-2CCC-965A-729265D5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29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F6CAEE-7DF2-D066-7CFE-C84F690A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3D8B9-3C26-1741-9E10-6D2D1387CD8A}" type="datetime1">
              <a:rPr lang="en-US" smtClean="0"/>
              <a:t>4/19/24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5D847-9588-1193-4E08-27D2966B7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485C1-2040-6794-C148-5B3D9A82D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2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A01EA-0B59-3498-FE5C-AA05EFCC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E2516-EE3A-6940-37BF-3666D340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789F5-88CC-DBBC-69F1-E9370D89F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003C94-256E-54CD-EF66-DDFDDDCE5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DCF49-7F17-8B40-9115-7F2B2BAD40F9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007DE-C46C-FEEF-CEC6-ACDA0FE2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128302-59EB-2B08-1FF2-00650E826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65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8BADE-9193-4571-25EF-7C6D643D8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393FE1-4CE7-EC76-F0DC-767DFD84D7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E0DD4-5A1E-50E7-1B8E-51583B668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36AB3-A49B-A7CB-D2C5-EDE30771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F4E15-147B-C440-ACC2-860A36E16F62}" type="datetime1">
              <a:rPr lang="en-US" smtClean="0"/>
              <a:t>4/19/24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8CCA1-27E4-1F44-4735-1A48204BE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FCDE6-9312-220D-5CC1-5FC977528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77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E5558-FAC4-1C5F-CA97-E99EF6A6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E6470-DFF9-DBDA-7615-7829AE707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0DA32-1B78-AD09-5509-3D78EF1C46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415F3-D3A8-374A-8E93-2CDF6E1BA6E4}" type="datetime1">
              <a:rPr lang="en-US" smtClean="0"/>
              <a:t>4/19/24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9B6996-73F4-FA31-C71E-0BF18A9DB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BF3CF-6F3D-8E6D-B5A9-2F056CBF0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08A67-D7BB-4B4F-BCA8-E45708181F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31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customXml" Target="../ink/ink1.xml"/><Relationship Id="rId7" Type="http://schemas.openxmlformats.org/officeDocument/2006/relationships/hyperlink" Target="https://arxiv.org/abs/1408.099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99" y="781107"/>
            <a:ext cx="11995065" cy="1325563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222D48"/>
                </a:solidFill>
                <a:latin typeface="Franklin Gothic Demi" panose="020B0603020102020204" pitchFamily="34" charset="0"/>
              </a:rPr>
              <a:t>Thinking Outside the Box: </a:t>
            </a:r>
            <a:br>
              <a:rPr lang="en-US" b="1" dirty="0">
                <a:solidFill>
                  <a:srgbClr val="222D48"/>
                </a:solidFill>
                <a:latin typeface="Franklin Gothic Demi" panose="020B0603020102020204" pitchFamily="34" charset="0"/>
              </a:rPr>
            </a:br>
            <a:r>
              <a:rPr lang="en-US" b="1" dirty="0">
                <a:solidFill>
                  <a:srgbClr val="222D48"/>
                </a:solidFill>
                <a:latin typeface="Franklin Gothic Demi" panose="020B0603020102020204" pitchFamily="34" charset="0"/>
              </a:rPr>
              <a:t>A Quantum Transition-State Theory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7B3877-200B-ADB6-DF6C-C9FDA593D738}"/>
              </a:ext>
            </a:extLst>
          </p:cNvPr>
          <p:cNvCxnSpPr>
            <a:cxnSpLocks/>
          </p:cNvCxnSpPr>
          <p:nvPr/>
        </p:nvCxnSpPr>
        <p:spPr>
          <a:xfrm>
            <a:off x="838200" y="2648667"/>
            <a:ext cx="10801865" cy="19793"/>
          </a:xfrm>
          <a:prstGeom prst="line">
            <a:avLst/>
          </a:prstGeom>
          <a:ln w="1905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2DAB96-B6E0-3B0E-E1C3-6C6A8627ED16}"/>
              </a:ext>
            </a:extLst>
          </p:cNvPr>
          <p:cNvSpPr txBox="1"/>
          <p:nvPr/>
        </p:nvSpPr>
        <p:spPr>
          <a:xfrm>
            <a:off x="4285780" y="3743559"/>
            <a:ext cx="3127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22D48"/>
                </a:solidFill>
                <a:latin typeface="Franklin Gothic Book" panose="020B0503020102020204" pitchFamily="34" charset="0"/>
              </a:rPr>
              <a:t>Mohan Shankar</a:t>
            </a:r>
          </a:p>
          <a:p>
            <a:pPr algn="ctr"/>
            <a:endParaRPr lang="en-US" sz="2800" b="1" dirty="0">
              <a:solidFill>
                <a:srgbClr val="222D48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en-US" sz="2400" dirty="0" err="1">
                <a:solidFill>
                  <a:srgbClr val="222D48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2400" dirty="0">
                <a:solidFill>
                  <a:srgbClr val="222D48"/>
                </a:solidFill>
                <a:latin typeface="Franklin Gothic Book" panose="020B0503020102020204" pitchFamily="34" charset="0"/>
              </a:rPr>
              <a:t> Group</a:t>
            </a:r>
          </a:p>
          <a:p>
            <a:pPr algn="ctr"/>
            <a:r>
              <a:rPr lang="en-US" sz="2400" dirty="0">
                <a:solidFill>
                  <a:srgbClr val="222D48"/>
                </a:solidFill>
                <a:latin typeface="Franklin Gothic Book" panose="020B0503020102020204" pitchFamily="34" charset="0"/>
              </a:rPr>
              <a:t>April 19</a:t>
            </a:r>
            <a:r>
              <a:rPr lang="en-US" sz="2400" baseline="30000" dirty="0">
                <a:solidFill>
                  <a:srgbClr val="222D48"/>
                </a:solidFill>
                <a:latin typeface="Franklin Gothic Book" panose="020B0503020102020204" pitchFamily="34" charset="0"/>
              </a:rPr>
              <a:t>th</a:t>
            </a:r>
            <a:r>
              <a:rPr lang="en-US" sz="2400" dirty="0">
                <a:solidFill>
                  <a:srgbClr val="222D48"/>
                </a:solidFill>
                <a:latin typeface="Franklin Gothic Book" panose="020B0503020102020204" pitchFamily="34" charset="0"/>
              </a:rPr>
              <a:t>, 2024</a:t>
            </a:r>
          </a:p>
        </p:txBody>
      </p:sp>
      <p:pic>
        <p:nvPicPr>
          <p:cNvPr id="16" name="mesh_rotation">
            <a:hlinkClick r:id="" action="ppaction://media"/>
            <a:extLst>
              <a:ext uri="{FF2B5EF4-FFF2-40B4-BE49-F238E27FC236}">
                <a16:creationId xmlns:a16="http://schemas.microsoft.com/office/drawing/2014/main" id="{DA36605F-E332-459C-523E-4CA97D9B8D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549" t="12759" r="13510" b="7762"/>
          <a:stretch/>
        </p:blipFill>
        <p:spPr>
          <a:xfrm>
            <a:off x="344967" y="2951583"/>
            <a:ext cx="4179770" cy="3512103"/>
          </a:xfrm>
          <a:prstGeom prst="rect">
            <a:avLst/>
          </a:prstGeom>
        </p:spPr>
      </p:pic>
      <p:pic>
        <p:nvPicPr>
          <p:cNvPr id="5" name="mesh_rotation">
            <a:hlinkClick r:id="" action="ppaction://media"/>
            <a:extLst>
              <a:ext uri="{FF2B5EF4-FFF2-40B4-BE49-F238E27FC236}">
                <a16:creationId xmlns:a16="http://schemas.microsoft.com/office/drawing/2014/main" id="{DA7798AD-5448-0C2D-F1A3-FAE6321C5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549" t="12759" r="13510" b="7762"/>
          <a:stretch/>
        </p:blipFill>
        <p:spPr>
          <a:xfrm>
            <a:off x="7174030" y="2951584"/>
            <a:ext cx="4179770" cy="3512103"/>
          </a:xfrm>
          <a:prstGeom prst="rect">
            <a:avLst/>
          </a:prstGeom>
        </p:spPr>
      </p:pic>
      <p:pic>
        <p:nvPicPr>
          <p:cNvPr id="1026" name="Picture 2" descr="University of Virginia Logo and symbol, meaning, history, PNG, brand">
            <a:extLst>
              <a:ext uri="{FF2B5EF4-FFF2-40B4-BE49-F238E27FC236}">
                <a16:creationId xmlns:a16="http://schemas.microsoft.com/office/drawing/2014/main" id="{6A048CB9-0567-C3C8-88B7-A58F65DB7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36" y="5497885"/>
            <a:ext cx="2058696" cy="115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1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D122EC1-5632-779F-A3E9-9C2853268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691" r="8390"/>
          <a:stretch/>
        </p:blipFill>
        <p:spPr>
          <a:xfrm>
            <a:off x="950257" y="1005167"/>
            <a:ext cx="10291484" cy="48476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6465"/>
            <a:ext cx="10515600" cy="872261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Rates at Different Temperature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10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937A0C-AF00-17B6-0AE8-635D0C99DA71}"/>
                  </a:ext>
                </a:extLst>
              </p:cNvPr>
              <p:cNvSpPr txBox="1"/>
              <p:nvPr/>
            </p:nvSpPr>
            <p:spPr>
              <a:xfrm>
                <a:off x="3340065" y="2154115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.52 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937A0C-AF00-17B6-0AE8-635D0C99D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065" y="2154115"/>
                <a:ext cx="1313573" cy="246221"/>
              </a:xfrm>
              <a:prstGeom prst="rect">
                <a:avLst/>
              </a:prstGeom>
              <a:blipFill>
                <a:blip r:embed="rId5"/>
                <a:stretch>
                  <a:fillRect t="-47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9DBAC9-2701-E070-6856-723A4D981E19}"/>
                  </a:ext>
                </a:extLst>
              </p:cNvPr>
              <p:cNvSpPr txBox="1"/>
              <p:nvPr/>
            </p:nvSpPr>
            <p:spPr>
              <a:xfrm>
                <a:off x="7133331" y="2154114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3.04 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A9DBAC9-2701-E070-6856-723A4D981E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331" y="2154114"/>
                <a:ext cx="1313573" cy="246221"/>
              </a:xfrm>
              <a:prstGeom prst="rect">
                <a:avLst/>
              </a:prstGeom>
              <a:blipFill>
                <a:blip r:embed="rId6"/>
                <a:stretch>
                  <a:fillRect t="-47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1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Extrapolated Rates for 0 PT. Wall Thickness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11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0FDFD-C229-6067-9C95-4B27736F2E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2" t="9274" r="1229" b="7373"/>
          <a:stretch/>
        </p:blipFill>
        <p:spPr>
          <a:xfrm>
            <a:off x="2084849" y="937450"/>
            <a:ext cx="8022301" cy="49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91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>
                <a:solidFill>
                  <a:srgbClr val="222D48"/>
                </a:solidFill>
                <a:latin typeface="Franklin Gothic Medium" panose="020B0603020102020204" pitchFamily="34" charset="0"/>
              </a:rPr>
              <a:t>Future Work</a:t>
            </a:r>
            <a:endParaRPr lang="en-US" sz="4000" dirty="0">
              <a:solidFill>
                <a:srgbClr val="222D48"/>
              </a:solidFill>
              <a:latin typeface="Franklin Gothic Medium" panose="020B06030201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8759-D1E9-CFB5-8591-8AECAD7B22EE}"/>
              </a:ext>
            </a:extLst>
          </p:cNvPr>
          <p:cNvSpPr/>
          <p:nvPr/>
        </p:nvSpPr>
        <p:spPr>
          <a:xfrm>
            <a:off x="2268995" y="1948485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D95B90-9A0D-05F1-E60D-0F916B4844A1}"/>
              </a:ext>
            </a:extLst>
          </p:cNvPr>
          <p:cNvSpPr/>
          <p:nvPr/>
        </p:nvSpPr>
        <p:spPr>
          <a:xfrm>
            <a:off x="1534358" y="2781045"/>
            <a:ext cx="1469274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CAC7CF-83F2-A103-A43D-3171B4CC832E}"/>
                  </a:ext>
                </a:extLst>
              </p14:cNvPr>
              <p14:cNvContentPartPr/>
              <p14:nvPr/>
            </p14:nvContentPartPr>
            <p14:xfrm>
              <a:off x="2482884" y="2802483"/>
              <a:ext cx="91800" cy="1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CAC7CF-83F2-A103-A43D-3171B4CC83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0130" y="2739483"/>
                <a:ext cx="216949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1FAB1B1-67BA-CC71-0897-8451B21D169B}"/>
              </a:ext>
            </a:extLst>
          </p:cNvPr>
          <p:cNvSpPr/>
          <p:nvPr/>
        </p:nvSpPr>
        <p:spPr>
          <a:xfrm>
            <a:off x="3003632" y="3337691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FBE38-807E-BD93-0E0A-1E9AFA9615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21" r="7510"/>
          <a:stretch/>
        </p:blipFill>
        <p:spPr>
          <a:xfrm>
            <a:off x="777595" y="1594686"/>
            <a:ext cx="5006949" cy="3957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3A30B8-A67E-EDB2-2D16-B1D9FC8F5C53}"/>
              </a:ext>
            </a:extLst>
          </p:cNvPr>
          <p:cNvSpPr txBox="1"/>
          <p:nvPr/>
        </p:nvSpPr>
        <p:spPr>
          <a:xfrm>
            <a:off x="777595" y="6051600"/>
            <a:ext cx="20359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sng" dirty="0">
                <a:effectLst/>
                <a:highlight>
                  <a:srgbClr val="FFFFFF"/>
                </a:highlight>
                <a:latin typeface="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arXiv:1408.0996</a:t>
            </a:r>
            <a:endParaRPr lang="en-US" sz="1600" dirty="0">
              <a:latin typeface=""/>
            </a:endParaRPr>
          </a:p>
        </p:txBody>
      </p:sp>
      <p:pic>
        <p:nvPicPr>
          <p:cNvPr id="1026" name="Picture 2" descr="RPMD Introduction | Green Research Group">
            <a:extLst>
              <a:ext uri="{FF2B5EF4-FFF2-40B4-BE49-F238E27FC236}">
                <a16:creationId xmlns:a16="http://schemas.microsoft.com/office/drawing/2014/main" id="{F71697EA-0814-EDEA-1452-6191BBEA6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1921094"/>
            <a:ext cx="3910775" cy="34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44EB0414-5187-F1CE-2549-972BD138B7D4}"/>
              </a:ext>
            </a:extLst>
          </p:cNvPr>
          <p:cNvSpPr/>
          <p:nvPr/>
        </p:nvSpPr>
        <p:spPr>
          <a:xfrm>
            <a:off x="6223000" y="3213527"/>
            <a:ext cx="1308100" cy="719381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RPMD</a:t>
            </a:r>
          </a:p>
        </p:txBody>
      </p:sp>
    </p:spTree>
    <p:extLst>
      <p:ext uri="{BB962C8B-B14F-4D97-AF65-F5344CB8AC3E}">
        <p14:creationId xmlns:p14="http://schemas.microsoft.com/office/powerpoint/2010/main" val="672205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2B95A-D465-205D-6EE5-C7F88D22B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F7BB18-5BAE-55D0-4E72-7372F273E0AB}"/>
              </a:ext>
            </a:extLst>
          </p:cNvPr>
          <p:cNvSpPr txBox="1">
            <a:spLocks/>
          </p:cNvSpPr>
          <p:nvPr/>
        </p:nvSpPr>
        <p:spPr>
          <a:xfrm>
            <a:off x="1076957" y="1543792"/>
            <a:ext cx="10038085" cy="3770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solidFill>
                  <a:srgbClr val="222D48"/>
                </a:solidFill>
                <a:latin typeface="Franklin Gothic Demi" panose="020B0603020102020204" pitchFamily="34" charset="0"/>
              </a:rPr>
              <a:t>Thank you!</a:t>
            </a:r>
            <a:br>
              <a:rPr lang="en-US" sz="7200" b="1" dirty="0">
                <a:solidFill>
                  <a:srgbClr val="222D48"/>
                </a:solidFill>
                <a:latin typeface="Franklin Gothic Demi" panose="020B0603020102020204" pitchFamily="34" charset="0"/>
              </a:rPr>
            </a:br>
            <a:r>
              <a:rPr lang="en-US" sz="7200" b="1" dirty="0">
                <a:solidFill>
                  <a:srgbClr val="222D48"/>
                </a:solidFill>
                <a:latin typeface="Franklin Gothic Demi" panose="020B0603020102020204" pitchFamily="34" charset="0"/>
              </a:rPr>
              <a:t>Any Questions?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A37ACD4-F680-E46B-3783-912AA79CA17E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C12682CE-D1EE-8763-D0DE-988EF35BC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A377F5-6A5F-C79C-4652-90D009F174EE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chemeClr val="accent3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chemeClr val="accent3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9A301C-4B4D-5A3D-BDBD-39768FF0BF29}"/>
              </a:ext>
            </a:extLst>
          </p:cNvPr>
          <p:cNvCxnSpPr>
            <a:cxnSpLocks/>
          </p:cNvCxnSpPr>
          <p:nvPr/>
        </p:nvCxnSpPr>
        <p:spPr>
          <a:xfrm>
            <a:off x="838200" y="368134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220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Double Hydrogen Transfer via Tunneling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0E8759-D1E9-CFB5-8591-8AECAD7B22EE}"/>
              </a:ext>
            </a:extLst>
          </p:cNvPr>
          <p:cNvSpPr/>
          <p:nvPr/>
        </p:nvSpPr>
        <p:spPr>
          <a:xfrm>
            <a:off x="2268995" y="1948485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D95B90-9A0D-05F1-E60D-0F916B4844A1}"/>
              </a:ext>
            </a:extLst>
          </p:cNvPr>
          <p:cNvSpPr/>
          <p:nvPr/>
        </p:nvSpPr>
        <p:spPr>
          <a:xfrm>
            <a:off x="1534358" y="2781045"/>
            <a:ext cx="1469274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CAC7CF-83F2-A103-A43D-3171B4CC832E}"/>
                  </a:ext>
                </a:extLst>
              </p14:cNvPr>
              <p14:cNvContentPartPr/>
              <p14:nvPr/>
            </p14:nvContentPartPr>
            <p14:xfrm>
              <a:off x="2482884" y="2802483"/>
              <a:ext cx="91800" cy="14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CAC7CF-83F2-A103-A43D-3171B4CC83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0130" y="2739483"/>
                <a:ext cx="216949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D1FAB1B1-67BA-CC71-0897-8451B21D169B}"/>
              </a:ext>
            </a:extLst>
          </p:cNvPr>
          <p:cNvSpPr/>
          <p:nvPr/>
        </p:nvSpPr>
        <p:spPr>
          <a:xfrm>
            <a:off x="3003632" y="3337691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3869D2-06CD-B44E-9AC9-667390870228}"/>
              </a:ext>
            </a:extLst>
          </p:cNvPr>
          <p:cNvSpPr txBox="1"/>
          <p:nvPr/>
        </p:nvSpPr>
        <p:spPr>
          <a:xfrm>
            <a:off x="479136" y="6181107"/>
            <a:ext cx="52393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J. Am. Chem. Soc.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 </a:t>
            </a:r>
            <a:r>
              <a:rPr lang="en-US" sz="16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2017</a:t>
            </a:r>
            <a:r>
              <a:rPr lang="en-US" sz="16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, 139, 36, 12681–12687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8DD3A-B76D-D6C7-7A08-B7B9DA3E3C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19991"/>
            <a:ext cx="10919893" cy="41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97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1EB80-4170-C492-D994-D962693D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7BF56-EB79-4633-B537-23B05784FF0E}"/>
              </a:ext>
            </a:extLst>
          </p:cNvPr>
          <p:cNvSpPr/>
          <p:nvPr/>
        </p:nvSpPr>
        <p:spPr>
          <a:xfrm>
            <a:off x="4239872" y="2119571"/>
            <a:ext cx="4002741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2FDA6-514D-912A-0583-858680C90DBA}"/>
              </a:ext>
            </a:extLst>
          </p:cNvPr>
          <p:cNvSpPr/>
          <p:nvPr/>
        </p:nvSpPr>
        <p:spPr>
          <a:xfrm>
            <a:off x="4555315" y="245864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4FE3B9-256D-F52E-F7BE-B544F154626E}"/>
              </a:ext>
            </a:extLst>
          </p:cNvPr>
          <p:cNvSpPr/>
          <p:nvPr/>
        </p:nvSpPr>
        <p:spPr>
          <a:xfrm>
            <a:off x="5150348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EEF3D-A4D2-0D76-1B2E-B3160CA9608F}"/>
              </a:ext>
            </a:extLst>
          </p:cNvPr>
          <p:cNvSpPr/>
          <p:nvPr/>
        </p:nvSpPr>
        <p:spPr>
          <a:xfrm>
            <a:off x="5787403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1C4152-10D4-151D-9DB9-FBB19282C9A2}"/>
              </a:ext>
            </a:extLst>
          </p:cNvPr>
          <p:cNvSpPr/>
          <p:nvPr/>
        </p:nvSpPr>
        <p:spPr>
          <a:xfrm>
            <a:off x="6418294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DF2C72-C8CD-EEAA-7FE1-4ED919EE8A26}"/>
              </a:ext>
            </a:extLst>
          </p:cNvPr>
          <p:cNvSpPr/>
          <p:nvPr/>
        </p:nvSpPr>
        <p:spPr>
          <a:xfrm>
            <a:off x="7118104" y="245864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095FE2-AC42-2F68-51EF-71C9D00321E4}"/>
              </a:ext>
            </a:extLst>
          </p:cNvPr>
          <p:cNvSpPr/>
          <p:nvPr/>
        </p:nvSpPr>
        <p:spPr>
          <a:xfrm>
            <a:off x="7811748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77DD3-998F-9CFF-990B-C697A1B72A8C}"/>
              </a:ext>
            </a:extLst>
          </p:cNvPr>
          <p:cNvSpPr/>
          <p:nvPr/>
        </p:nvSpPr>
        <p:spPr>
          <a:xfrm>
            <a:off x="4555315" y="296104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145118-090C-BCBE-4323-8DA20F7E6C40}"/>
              </a:ext>
            </a:extLst>
          </p:cNvPr>
          <p:cNvSpPr/>
          <p:nvPr/>
        </p:nvSpPr>
        <p:spPr>
          <a:xfrm>
            <a:off x="5150348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B14871-47CB-0D6A-6321-71F229190652}"/>
              </a:ext>
            </a:extLst>
          </p:cNvPr>
          <p:cNvSpPr/>
          <p:nvPr/>
        </p:nvSpPr>
        <p:spPr>
          <a:xfrm>
            <a:off x="5787403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B6656-3CFE-3D56-93EB-7D1314CE73C3}"/>
              </a:ext>
            </a:extLst>
          </p:cNvPr>
          <p:cNvSpPr/>
          <p:nvPr/>
        </p:nvSpPr>
        <p:spPr>
          <a:xfrm>
            <a:off x="6418294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B44C38-4070-3C1B-5873-4B6C04AF67BA}"/>
              </a:ext>
            </a:extLst>
          </p:cNvPr>
          <p:cNvSpPr/>
          <p:nvPr/>
        </p:nvSpPr>
        <p:spPr>
          <a:xfrm>
            <a:off x="7118104" y="296103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78049-55AC-7064-DF12-F644285DB531}"/>
              </a:ext>
            </a:extLst>
          </p:cNvPr>
          <p:cNvSpPr/>
          <p:nvPr/>
        </p:nvSpPr>
        <p:spPr>
          <a:xfrm>
            <a:off x="7811748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564E70-ABC3-1845-0549-222F40E5CACF}"/>
              </a:ext>
            </a:extLst>
          </p:cNvPr>
          <p:cNvSpPr/>
          <p:nvPr/>
        </p:nvSpPr>
        <p:spPr>
          <a:xfrm>
            <a:off x="4555315" y="342150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E35373-A8E9-AA83-1D8E-CA015818D62D}"/>
              </a:ext>
            </a:extLst>
          </p:cNvPr>
          <p:cNvSpPr/>
          <p:nvPr/>
        </p:nvSpPr>
        <p:spPr>
          <a:xfrm>
            <a:off x="5150348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451899-EB93-F06C-11E6-8E0875DB35B7}"/>
              </a:ext>
            </a:extLst>
          </p:cNvPr>
          <p:cNvSpPr/>
          <p:nvPr/>
        </p:nvSpPr>
        <p:spPr>
          <a:xfrm>
            <a:off x="5787403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7A4FCC-DE3D-9267-C764-99CA31D4D9AD}"/>
              </a:ext>
            </a:extLst>
          </p:cNvPr>
          <p:cNvSpPr/>
          <p:nvPr/>
        </p:nvSpPr>
        <p:spPr>
          <a:xfrm>
            <a:off x="6418294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AEFAA0-21B0-C9E8-86F0-0E3E6D803CE7}"/>
              </a:ext>
            </a:extLst>
          </p:cNvPr>
          <p:cNvSpPr/>
          <p:nvPr/>
        </p:nvSpPr>
        <p:spPr>
          <a:xfrm>
            <a:off x="7118104" y="342150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5302C-0EF8-30E0-9391-A05602B87B60}"/>
              </a:ext>
            </a:extLst>
          </p:cNvPr>
          <p:cNvSpPr/>
          <p:nvPr/>
        </p:nvSpPr>
        <p:spPr>
          <a:xfrm>
            <a:off x="7811748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622802-A2A1-972A-B0CE-DB95F05D5F47}"/>
              </a:ext>
            </a:extLst>
          </p:cNvPr>
          <p:cNvSpPr/>
          <p:nvPr/>
        </p:nvSpPr>
        <p:spPr>
          <a:xfrm>
            <a:off x="4549714" y="392596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097470-FC57-4AC5-48DA-59D21177403D}"/>
              </a:ext>
            </a:extLst>
          </p:cNvPr>
          <p:cNvSpPr/>
          <p:nvPr/>
        </p:nvSpPr>
        <p:spPr>
          <a:xfrm>
            <a:off x="5144747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F3DBE3-4E23-CB13-EF1A-058FDE78CC2E}"/>
              </a:ext>
            </a:extLst>
          </p:cNvPr>
          <p:cNvSpPr/>
          <p:nvPr/>
        </p:nvSpPr>
        <p:spPr>
          <a:xfrm>
            <a:off x="5781802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AB8267-880A-5871-81EA-BB30648706B0}"/>
              </a:ext>
            </a:extLst>
          </p:cNvPr>
          <p:cNvSpPr/>
          <p:nvPr/>
        </p:nvSpPr>
        <p:spPr>
          <a:xfrm>
            <a:off x="6412693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E6194C-645E-57AC-DDFD-399A1C09AB0C}"/>
              </a:ext>
            </a:extLst>
          </p:cNvPr>
          <p:cNvSpPr/>
          <p:nvPr/>
        </p:nvSpPr>
        <p:spPr>
          <a:xfrm>
            <a:off x="7112503" y="392595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7AFF7A-2EBE-0539-CA5E-02619E490615}"/>
              </a:ext>
            </a:extLst>
          </p:cNvPr>
          <p:cNvSpPr/>
          <p:nvPr/>
        </p:nvSpPr>
        <p:spPr>
          <a:xfrm>
            <a:off x="7806147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6F7C39-92A8-C3FA-0310-CF9CC92261CC}"/>
              </a:ext>
            </a:extLst>
          </p:cNvPr>
          <p:cNvSpPr/>
          <p:nvPr/>
        </p:nvSpPr>
        <p:spPr>
          <a:xfrm>
            <a:off x="4549714" y="441882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0C113E-D90B-4825-D132-01D72C46339D}"/>
              </a:ext>
            </a:extLst>
          </p:cNvPr>
          <p:cNvSpPr/>
          <p:nvPr/>
        </p:nvSpPr>
        <p:spPr>
          <a:xfrm>
            <a:off x="5144747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650F6A-9C08-011C-5C7F-BDBF09A6E1A5}"/>
              </a:ext>
            </a:extLst>
          </p:cNvPr>
          <p:cNvSpPr/>
          <p:nvPr/>
        </p:nvSpPr>
        <p:spPr>
          <a:xfrm>
            <a:off x="5781802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EBBCD-136C-0538-0DFF-F0CD725910BE}"/>
              </a:ext>
            </a:extLst>
          </p:cNvPr>
          <p:cNvSpPr/>
          <p:nvPr/>
        </p:nvSpPr>
        <p:spPr>
          <a:xfrm>
            <a:off x="6412693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245A23-1058-B82F-6BB5-36B52344438C}"/>
              </a:ext>
            </a:extLst>
          </p:cNvPr>
          <p:cNvSpPr/>
          <p:nvPr/>
        </p:nvSpPr>
        <p:spPr>
          <a:xfrm>
            <a:off x="7112503" y="441882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86635F-5923-E5E5-1489-D684982B2379}"/>
              </a:ext>
            </a:extLst>
          </p:cNvPr>
          <p:cNvSpPr/>
          <p:nvPr/>
        </p:nvSpPr>
        <p:spPr>
          <a:xfrm>
            <a:off x="7806147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3ED211-AF9A-D301-360A-498527E906C7}"/>
              </a:ext>
            </a:extLst>
          </p:cNvPr>
          <p:cNvSpPr/>
          <p:nvPr/>
        </p:nvSpPr>
        <p:spPr>
          <a:xfrm>
            <a:off x="4549714" y="48539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F6E036-ACD9-AB23-94D1-51EEE6D61347}"/>
              </a:ext>
            </a:extLst>
          </p:cNvPr>
          <p:cNvSpPr/>
          <p:nvPr/>
        </p:nvSpPr>
        <p:spPr>
          <a:xfrm>
            <a:off x="5144747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AD3165-0710-B12F-2B71-2218B3241E4F}"/>
              </a:ext>
            </a:extLst>
          </p:cNvPr>
          <p:cNvSpPr/>
          <p:nvPr/>
        </p:nvSpPr>
        <p:spPr>
          <a:xfrm>
            <a:off x="5781802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900989-B2F0-BCFF-D7B5-EDD1A74E576B}"/>
              </a:ext>
            </a:extLst>
          </p:cNvPr>
          <p:cNvSpPr/>
          <p:nvPr/>
        </p:nvSpPr>
        <p:spPr>
          <a:xfrm>
            <a:off x="6412693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2AAF38-BB51-6E3D-21D2-33E3FA312D2D}"/>
              </a:ext>
            </a:extLst>
          </p:cNvPr>
          <p:cNvSpPr/>
          <p:nvPr/>
        </p:nvSpPr>
        <p:spPr>
          <a:xfrm>
            <a:off x="7112503" y="485398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60E191-F70E-B084-C050-E5BD92A25631}"/>
              </a:ext>
            </a:extLst>
          </p:cNvPr>
          <p:cNvSpPr/>
          <p:nvPr/>
        </p:nvSpPr>
        <p:spPr>
          <a:xfrm>
            <a:off x="7806147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5C180B31-8E8C-9886-C2B6-871C0F83D961}"/>
              </a:ext>
            </a:extLst>
          </p:cNvPr>
          <p:cNvSpPr/>
          <p:nvPr/>
        </p:nvSpPr>
        <p:spPr>
          <a:xfrm rot="5400000">
            <a:off x="4769692" y="4888509"/>
            <a:ext cx="277698" cy="52357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/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blipFill>
                <a:blip r:embed="rId2"/>
                <a:stretch>
                  <a:fillRect l="-2198" t="-4348" r="-27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303BCF-4D1A-D3A7-427C-B70C6F833DC9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itle 1">
            <a:extLst>
              <a:ext uri="{FF2B5EF4-FFF2-40B4-BE49-F238E27FC236}">
                <a16:creationId xmlns:a16="http://schemas.microsoft.com/office/drawing/2014/main" id="{9AD8A908-2561-658B-43DE-511278DB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161540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1EB80-4170-C492-D994-D962693D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7BF56-EB79-4633-B537-23B05784FF0E}"/>
              </a:ext>
            </a:extLst>
          </p:cNvPr>
          <p:cNvSpPr/>
          <p:nvPr/>
        </p:nvSpPr>
        <p:spPr>
          <a:xfrm>
            <a:off x="838200" y="2136830"/>
            <a:ext cx="4002741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2FDA6-514D-912A-0583-858680C90DBA}"/>
              </a:ext>
            </a:extLst>
          </p:cNvPr>
          <p:cNvSpPr/>
          <p:nvPr/>
        </p:nvSpPr>
        <p:spPr>
          <a:xfrm>
            <a:off x="1153643" y="247590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4FE3B9-256D-F52E-F7BE-B544F154626E}"/>
              </a:ext>
            </a:extLst>
          </p:cNvPr>
          <p:cNvSpPr/>
          <p:nvPr/>
        </p:nvSpPr>
        <p:spPr>
          <a:xfrm>
            <a:off x="1748676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EEF3D-A4D2-0D76-1B2E-B3160CA9608F}"/>
              </a:ext>
            </a:extLst>
          </p:cNvPr>
          <p:cNvSpPr/>
          <p:nvPr/>
        </p:nvSpPr>
        <p:spPr>
          <a:xfrm>
            <a:off x="2385731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1C4152-10D4-151D-9DB9-FBB19282C9A2}"/>
              </a:ext>
            </a:extLst>
          </p:cNvPr>
          <p:cNvSpPr/>
          <p:nvPr/>
        </p:nvSpPr>
        <p:spPr>
          <a:xfrm>
            <a:off x="3016622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DF2C72-C8CD-EEAA-7FE1-4ED919EE8A26}"/>
              </a:ext>
            </a:extLst>
          </p:cNvPr>
          <p:cNvSpPr/>
          <p:nvPr/>
        </p:nvSpPr>
        <p:spPr>
          <a:xfrm>
            <a:off x="3716432" y="247590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095FE2-AC42-2F68-51EF-71C9D00321E4}"/>
              </a:ext>
            </a:extLst>
          </p:cNvPr>
          <p:cNvSpPr/>
          <p:nvPr/>
        </p:nvSpPr>
        <p:spPr>
          <a:xfrm>
            <a:off x="4410076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77DD3-998F-9CFF-990B-C697A1B72A8C}"/>
              </a:ext>
            </a:extLst>
          </p:cNvPr>
          <p:cNvSpPr/>
          <p:nvPr/>
        </p:nvSpPr>
        <p:spPr>
          <a:xfrm>
            <a:off x="1153643" y="297829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145118-090C-BCBE-4323-8DA20F7E6C40}"/>
              </a:ext>
            </a:extLst>
          </p:cNvPr>
          <p:cNvSpPr/>
          <p:nvPr/>
        </p:nvSpPr>
        <p:spPr>
          <a:xfrm>
            <a:off x="1748676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B14871-47CB-0D6A-6321-71F229190652}"/>
              </a:ext>
            </a:extLst>
          </p:cNvPr>
          <p:cNvSpPr/>
          <p:nvPr/>
        </p:nvSpPr>
        <p:spPr>
          <a:xfrm>
            <a:off x="2385731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B6656-3CFE-3D56-93EB-7D1314CE73C3}"/>
              </a:ext>
            </a:extLst>
          </p:cNvPr>
          <p:cNvSpPr/>
          <p:nvPr/>
        </p:nvSpPr>
        <p:spPr>
          <a:xfrm>
            <a:off x="3016622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B44C38-4070-3C1B-5873-4B6C04AF67BA}"/>
              </a:ext>
            </a:extLst>
          </p:cNvPr>
          <p:cNvSpPr/>
          <p:nvPr/>
        </p:nvSpPr>
        <p:spPr>
          <a:xfrm>
            <a:off x="3716432" y="297829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78049-55AC-7064-DF12-F644285DB531}"/>
              </a:ext>
            </a:extLst>
          </p:cNvPr>
          <p:cNvSpPr/>
          <p:nvPr/>
        </p:nvSpPr>
        <p:spPr>
          <a:xfrm>
            <a:off x="4410076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564E70-ABC3-1845-0549-222F40E5CACF}"/>
              </a:ext>
            </a:extLst>
          </p:cNvPr>
          <p:cNvSpPr/>
          <p:nvPr/>
        </p:nvSpPr>
        <p:spPr>
          <a:xfrm>
            <a:off x="1153643" y="343876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E35373-A8E9-AA83-1D8E-CA015818D62D}"/>
              </a:ext>
            </a:extLst>
          </p:cNvPr>
          <p:cNvSpPr/>
          <p:nvPr/>
        </p:nvSpPr>
        <p:spPr>
          <a:xfrm>
            <a:off x="1748676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451899-EB93-F06C-11E6-8E0875DB35B7}"/>
              </a:ext>
            </a:extLst>
          </p:cNvPr>
          <p:cNvSpPr/>
          <p:nvPr/>
        </p:nvSpPr>
        <p:spPr>
          <a:xfrm>
            <a:off x="2385731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7A4FCC-DE3D-9267-C764-99CA31D4D9AD}"/>
              </a:ext>
            </a:extLst>
          </p:cNvPr>
          <p:cNvSpPr/>
          <p:nvPr/>
        </p:nvSpPr>
        <p:spPr>
          <a:xfrm>
            <a:off x="3016622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AEFAA0-21B0-C9E8-86F0-0E3E6D803CE7}"/>
              </a:ext>
            </a:extLst>
          </p:cNvPr>
          <p:cNvSpPr/>
          <p:nvPr/>
        </p:nvSpPr>
        <p:spPr>
          <a:xfrm>
            <a:off x="3716432" y="343876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5302C-0EF8-30E0-9391-A05602B87B60}"/>
              </a:ext>
            </a:extLst>
          </p:cNvPr>
          <p:cNvSpPr/>
          <p:nvPr/>
        </p:nvSpPr>
        <p:spPr>
          <a:xfrm>
            <a:off x="4410076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622802-A2A1-972A-B0CE-DB95F05D5F47}"/>
              </a:ext>
            </a:extLst>
          </p:cNvPr>
          <p:cNvSpPr/>
          <p:nvPr/>
        </p:nvSpPr>
        <p:spPr>
          <a:xfrm>
            <a:off x="1148042" y="39432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097470-FC57-4AC5-48DA-59D21177403D}"/>
              </a:ext>
            </a:extLst>
          </p:cNvPr>
          <p:cNvSpPr/>
          <p:nvPr/>
        </p:nvSpPr>
        <p:spPr>
          <a:xfrm>
            <a:off x="1743075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F3DBE3-4E23-CB13-EF1A-058FDE78CC2E}"/>
              </a:ext>
            </a:extLst>
          </p:cNvPr>
          <p:cNvSpPr/>
          <p:nvPr/>
        </p:nvSpPr>
        <p:spPr>
          <a:xfrm>
            <a:off x="2380130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AB8267-880A-5871-81EA-BB30648706B0}"/>
              </a:ext>
            </a:extLst>
          </p:cNvPr>
          <p:cNvSpPr/>
          <p:nvPr/>
        </p:nvSpPr>
        <p:spPr>
          <a:xfrm>
            <a:off x="3011021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E6194C-645E-57AC-DDFD-399A1C09AB0C}"/>
              </a:ext>
            </a:extLst>
          </p:cNvPr>
          <p:cNvSpPr/>
          <p:nvPr/>
        </p:nvSpPr>
        <p:spPr>
          <a:xfrm>
            <a:off x="3710831" y="394321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7AFF7A-2EBE-0539-CA5E-02619E490615}"/>
              </a:ext>
            </a:extLst>
          </p:cNvPr>
          <p:cNvSpPr/>
          <p:nvPr/>
        </p:nvSpPr>
        <p:spPr>
          <a:xfrm>
            <a:off x="4404475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6F7C39-92A8-C3FA-0310-CF9CC92261CC}"/>
              </a:ext>
            </a:extLst>
          </p:cNvPr>
          <p:cNvSpPr/>
          <p:nvPr/>
        </p:nvSpPr>
        <p:spPr>
          <a:xfrm>
            <a:off x="1148042" y="443608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0C113E-D90B-4825-D132-01D72C46339D}"/>
              </a:ext>
            </a:extLst>
          </p:cNvPr>
          <p:cNvSpPr/>
          <p:nvPr/>
        </p:nvSpPr>
        <p:spPr>
          <a:xfrm>
            <a:off x="1743075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650F6A-9C08-011C-5C7F-BDBF09A6E1A5}"/>
              </a:ext>
            </a:extLst>
          </p:cNvPr>
          <p:cNvSpPr/>
          <p:nvPr/>
        </p:nvSpPr>
        <p:spPr>
          <a:xfrm>
            <a:off x="2380130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EBBCD-136C-0538-0DFF-F0CD725910BE}"/>
              </a:ext>
            </a:extLst>
          </p:cNvPr>
          <p:cNvSpPr/>
          <p:nvPr/>
        </p:nvSpPr>
        <p:spPr>
          <a:xfrm>
            <a:off x="3011021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245A23-1058-B82F-6BB5-36B52344438C}"/>
              </a:ext>
            </a:extLst>
          </p:cNvPr>
          <p:cNvSpPr/>
          <p:nvPr/>
        </p:nvSpPr>
        <p:spPr>
          <a:xfrm>
            <a:off x="3710831" y="443608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86635F-5923-E5E5-1489-D684982B2379}"/>
              </a:ext>
            </a:extLst>
          </p:cNvPr>
          <p:cNvSpPr/>
          <p:nvPr/>
        </p:nvSpPr>
        <p:spPr>
          <a:xfrm>
            <a:off x="4404475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3ED211-AF9A-D301-360A-498527E906C7}"/>
              </a:ext>
            </a:extLst>
          </p:cNvPr>
          <p:cNvSpPr/>
          <p:nvPr/>
        </p:nvSpPr>
        <p:spPr>
          <a:xfrm>
            <a:off x="1148042" y="487124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F6E036-ACD9-AB23-94D1-51EEE6D61347}"/>
              </a:ext>
            </a:extLst>
          </p:cNvPr>
          <p:cNvSpPr/>
          <p:nvPr/>
        </p:nvSpPr>
        <p:spPr>
          <a:xfrm>
            <a:off x="1743075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AD3165-0710-B12F-2B71-2218B3241E4F}"/>
              </a:ext>
            </a:extLst>
          </p:cNvPr>
          <p:cNvSpPr/>
          <p:nvPr/>
        </p:nvSpPr>
        <p:spPr>
          <a:xfrm>
            <a:off x="2380130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900989-B2F0-BCFF-D7B5-EDD1A74E576B}"/>
              </a:ext>
            </a:extLst>
          </p:cNvPr>
          <p:cNvSpPr/>
          <p:nvPr/>
        </p:nvSpPr>
        <p:spPr>
          <a:xfrm>
            <a:off x="3011021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2AAF38-BB51-6E3D-21D2-33E3FA312D2D}"/>
              </a:ext>
            </a:extLst>
          </p:cNvPr>
          <p:cNvSpPr/>
          <p:nvPr/>
        </p:nvSpPr>
        <p:spPr>
          <a:xfrm>
            <a:off x="3710831" y="487124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60E191-F70E-B084-C050-E5BD92A25631}"/>
              </a:ext>
            </a:extLst>
          </p:cNvPr>
          <p:cNvSpPr/>
          <p:nvPr/>
        </p:nvSpPr>
        <p:spPr>
          <a:xfrm>
            <a:off x="4404475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/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blipFill>
                <a:blip r:embed="rId2"/>
                <a:stretch>
                  <a:fillRect l="-2198" t="-4348" r="-27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4CBED96F-8F12-AA8A-EF9D-6676938FB12D}"/>
              </a:ext>
            </a:extLst>
          </p:cNvPr>
          <p:cNvSpPr/>
          <p:nvPr/>
        </p:nvSpPr>
        <p:spPr>
          <a:xfrm>
            <a:off x="574247" y="3745231"/>
            <a:ext cx="1018579" cy="17549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D1545C-F98B-C083-4B6C-1BB2C7FD4947}"/>
              </a:ext>
            </a:extLst>
          </p:cNvPr>
          <p:cNvSpPr/>
          <p:nvPr/>
        </p:nvSpPr>
        <p:spPr>
          <a:xfrm>
            <a:off x="6722972" y="2475899"/>
            <a:ext cx="235974" cy="199639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F6D175-08F8-6C77-7A55-57C2DEA23689}"/>
              </a:ext>
            </a:extLst>
          </p:cNvPr>
          <p:cNvCxnSpPr>
            <a:cxnSpLocks/>
          </p:cNvCxnSpPr>
          <p:nvPr/>
        </p:nvCxnSpPr>
        <p:spPr>
          <a:xfrm>
            <a:off x="6695768" y="2475900"/>
            <a:ext cx="0" cy="20258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72BEF67-EF33-766C-BB1A-A8C5B44FA550}"/>
              </a:ext>
            </a:extLst>
          </p:cNvPr>
          <p:cNvSpPr/>
          <p:nvPr/>
        </p:nvSpPr>
        <p:spPr>
          <a:xfrm>
            <a:off x="7098547" y="2546368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A2EABC0-D806-3534-8EE3-EBA8C28A85D9}"/>
              </a:ext>
            </a:extLst>
          </p:cNvPr>
          <p:cNvSpPr/>
          <p:nvPr/>
        </p:nvSpPr>
        <p:spPr>
          <a:xfrm>
            <a:off x="7118361" y="3212456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F978B-34D7-544D-3836-455DAAB09F10}"/>
              </a:ext>
            </a:extLst>
          </p:cNvPr>
          <p:cNvSpPr/>
          <p:nvPr/>
        </p:nvSpPr>
        <p:spPr>
          <a:xfrm>
            <a:off x="7118361" y="3827922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482A38-D988-E478-9AFA-089388AE6C1B}"/>
              </a:ext>
            </a:extLst>
          </p:cNvPr>
          <p:cNvSpPr/>
          <p:nvPr/>
        </p:nvSpPr>
        <p:spPr>
          <a:xfrm rot="16200000">
            <a:off x="7141963" y="4090288"/>
            <a:ext cx="220936" cy="54306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D38F86-1D87-52FB-71AD-309042939FE3}"/>
              </a:ext>
            </a:extLst>
          </p:cNvPr>
          <p:cNvCxnSpPr>
            <a:cxnSpLocks/>
          </p:cNvCxnSpPr>
          <p:nvPr/>
        </p:nvCxnSpPr>
        <p:spPr>
          <a:xfrm>
            <a:off x="6695768" y="4491958"/>
            <a:ext cx="833448" cy="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CD89BD-C27A-BA1E-0770-64D1473C9BF8}"/>
              </a:ext>
            </a:extLst>
          </p:cNvPr>
          <p:cNvSpPr/>
          <p:nvPr/>
        </p:nvSpPr>
        <p:spPr>
          <a:xfrm>
            <a:off x="9471896" y="2450402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E135D04-6218-5AFB-3C33-A48755A7147E}"/>
              </a:ext>
            </a:extLst>
          </p:cNvPr>
          <p:cNvSpPr/>
          <p:nvPr/>
        </p:nvSpPr>
        <p:spPr>
          <a:xfrm>
            <a:off x="9491710" y="3116490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36C9E09-A9CB-2306-FC9F-D5DC4323828D}"/>
              </a:ext>
            </a:extLst>
          </p:cNvPr>
          <p:cNvSpPr/>
          <p:nvPr/>
        </p:nvSpPr>
        <p:spPr>
          <a:xfrm>
            <a:off x="9491710" y="3731956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638C8FD-0377-8B39-0D95-3AC34E502593}"/>
              </a:ext>
            </a:extLst>
          </p:cNvPr>
          <p:cNvSpPr/>
          <p:nvPr/>
        </p:nvSpPr>
        <p:spPr>
          <a:xfrm>
            <a:off x="8840977" y="2495276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39E32A-779A-9470-D61A-E6B2ACF0144B}"/>
              </a:ext>
            </a:extLst>
          </p:cNvPr>
          <p:cNvSpPr/>
          <p:nvPr/>
        </p:nvSpPr>
        <p:spPr>
          <a:xfrm>
            <a:off x="8852741" y="3116490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BA15FFB-A3BB-DF07-E455-F7BA2CF9036A}"/>
              </a:ext>
            </a:extLst>
          </p:cNvPr>
          <p:cNvSpPr/>
          <p:nvPr/>
        </p:nvSpPr>
        <p:spPr>
          <a:xfrm>
            <a:off x="8852741" y="3732013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7A7EFC-36B2-1BE4-E432-DE16CCD24ACF}"/>
              </a:ext>
            </a:extLst>
          </p:cNvPr>
          <p:cNvSpPr/>
          <p:nvPr/>
        </p:nvSpPr>
        <p:spPr>
          <a:xfrm>
            <a:off x="8852741" y="4234427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CD694D2-AF73-280E-CDB7-3E9FCB8CB487}"/>
              </a:ext>
            </a:extLst>
          </p:cNvPr>
          <p:cNvSpPr/>
          <p:nvPr/>
        </p:nvSpPr>
        <p:spPr>
          <a:xfrm>
            <a:off x="9523535" y="4234427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6AF268-A250-886D-35CB-CC1B1CFFB9D3}"/>
              </a:ext>
            </a:extLst>
          </p:cNvPr>
          <p:cNvSpPr txBox="1"/>
          <p:nvPr/>
        </p:nvSpPr>
        <p:spPr>
          <a:xfrm>
            <a:off x="7942415" y="3090500"/>
            <a:ext cx="37851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/>
              <a:t>≅</a:t>
            </a:r>
            <a:endParaRPr lang="en-US" sz="36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2400DB-5A41-1129-1EA4-9884E7DA3C44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D910CAA8-EF97-C74F-47F8-CA2809D02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98857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A38E6A-D135-674F-30E6-2CE60846F79E}"/>
              </a:ext>
            </a:extLst>
          </p:cNvPr>
          <p:cNvCxnSpPr/>
          <p:nvPr/>
        </p:nvCxnSpPr>
        <p:spPr>
          <a:xfrm>
            <a:off x="1245391" y="2946400"/>
            <a:ext cx="1700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8398045-8058-9C4C-8F2E-F004682A1F2D}"/>
              </a:ext>
            </a:extLst>
          </p:cNvPr>
          <p:cNvCxnSpPr/>
          <p:nvPr/>
        </p:nvCxnSpPr>
        <p:spPr>
          <a:xfrm>
            <a:off x="1297098" y="2673892"/>
            <a:ext cx="1700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6235AA-66E6-7156-D974-08EB1C1AC45A}"/>
              </a:ext>
            </a:extLst>
          </p:cNvPr>
          <p:cNvCxnSpPr/>
          <p:nvPr/>
        </p:nvCxnSpPr>
        <p:spPr>
          <a:xfrm>
            <a:off x="1297098" y="2413000"/>
            <a:ext cx="1700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8D8325-E5C5-249D-00BF-04C620E1B163}"/>
              </a:ext>
            </a:extLst>
          </p:cNvPr>
          <p:cNvCxnSpPr/>
          <p:nvPr/>
        </p:nvCxnSpPr>
        <p:spPr>
          <a:xfrm>
            <a:off x="1297098" y="2146300"/>
            <a:ext cx="17001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6465"/>
            <a:ext cx="10515600" cy="872261"/>
          </a:xfrm>
          <a:ln>
            <a:noFill/>
          </a:ln>
        </p:spPr>
        <p:txBody>
          <a:bodyPr/>
          <a:lstStyle/>
          <a:p>
            <a:r>
              <a:rPr lang="en-US" dirty="0" err="1">
                <a:solidFill>
                  <a:srgbClr val="222D48"/>
                </a:solidFill>
                <a:latin typeface="Franklin Gothic Medium" panose="020B0603020102020204" pitchFamily="34" charset="0"/>
              </a:rPr>
              <a:t>C</a:t>
            </a:r>
            <a:r>
              <a:rPr lang="en-US" baseline="-25000" dirty="0" err="1">
                <a:solidFill>
                  <a:srgbClr val="222D48"/>
                </a:solidFill>
                <a:latin typeface="Franklin Gothic Medium" panose="020B0603020102020204" pitchFamily="34" charset="0"/>
              </a:rPr>
              <a:t>fs</a:t>
            </a:r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 Functions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1900F-33BC-3C4C-71F4-EA3E71AF5CF2}"/>
              </a:ext>
            </a:extLst>
          </p:cNvPr>
          <p:cNvSpPr txBox="1"/>
          <p:nvPr/>
        </p:nvSpPr>
        <p:spPr>
          <a:xfrm>
            <a:off x="679904" y="835370"/>
            <a:ext cx="29344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Flux:</a:t>
            </a:r>
            <a:r>
              <a:rPr lang="en-US" sz="2400" b="1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Number of particles through an area over time </a:t>
            </a:r>
            <a:endParaRPr lang="en-US" b="1" u="sng" dirty="0">
              <a:solidFill>
                <a:srgbClr val="6D6E7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E97C0-AEAA-E643-6184-ED8C5C9CA604}"/>
              </a:ext>
            </a:extLst>
          </p:cNvPr>
          <p:cNvSpPr txBox="1"/>
          <p:nvPr/>
        </p:nvSpPr>
        <p:spPr>
          <a:xfrm>
            <a:off x="7143355" y="835370"/>
            <a:ext cx="293448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Side: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Product side of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4624E-65E0-62C9-156F-699A0E54117F}"/>
              </a:ext>
            </a:extLst>
          </p:cNvPr>
          <p:cNvSpPr txBox="1"/>
          <p:nvPr/>
        </p:nvSpPr>
        <p:spPr>
          <a:xfrm>
            <a:off x="4419483" y="3410273"/>
            <a:ext cx="33530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400" b="1" u="sng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Correlation Function: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Describes a statistical relationship b/t quantities</a:t>
            </a:r>
          </a:p>
        </p:txBody>
      </p:sp>
      <p:pic>
        <p:nvPicPr>
          <p:cNvPr id="19" name="Picture 2" descr="Correlation: Meaning, Types, Examples &amp; Coefficient">
            <a:extLst>
              <a:ext uri="{FF2B5EF4-FFF2-40B4-BE49-F238E27FC236}">
                <a16:creationId xmlns:a16="http://schemas.microsoft.com/office/drawing/2014/main" id="{71FCC44E-4EE8-E037-0975-C55D2E8E0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5" t="11657" r="4951" b="12437"/>
          <a:stretch/>
        </p:blipFill>
        <p:spPr bwMode="auto">
          <a:xfrm>
            <a:off x="4054020" y="4468030"/>
            <a:ext cx="4083959" cy="1759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E5700-8301-0A35-69F6-CC2D91A6F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05" y="1828179"/>
            <a:ext cx="4136990" cy="140707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BA9D2BAA-15C8-A593-F35F-839B33EDC497}"/>
              </a:ext>
            </a:extLst>
          </p:cNvPr>
          <p:cNvSpPr/>
          <p:nvPr/>
        </p:nvSpPr>
        <p:spPr>
          <a:xfrm>
            <a:off x="7670800" y="1592422"/>
            <a:ext cx="3599873" cy="18785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B7F41FD4-96E8-38D1-8544-BC9F7C8FEE90}"/>
              </a:ext>
            </a:extLst>
          </p:cNvPr>
          <p:cNvSpPr/>
          <p:nvPr/>
        </p:nvSpPr>
        <p:spPr>
          <a:xfrm>
            <a:off x="1459593" y="1867442"/>
            <a:ext cx="1054100" cy="1612900"/>
          </a:xfrm>
          <a:prstGeom prst="diamon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51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Finding Rates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2CCDB0-4ACD-C8B1-A4C1-794B61BD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129" y="1158838"/>
            <a:ext cx="4835820" cy="36268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94C010-029C-2CE4-DEB8-EFC564A60F97}"/>
                  </a:ext>
                </a:extLst>
              </p:cNvPr>
              <p:cNvSpPr txBox="1"/>
              <p:nvPr/>
            </p:nvSpPr>
            <p:spPr>
              <a:xfrm>
                <a:off x="7772009" y="4785703"/>
                <a:ext cx="2508059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294C010-029C-2CE4-DEB8-EFC564A60F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009" y="4785703"/>
                <a:ext cx="2508059" cy="565732"/>
              </a:xfrm>
              <a:prstGeom prst="rect">
                <a:avLst/>
              </a:prstGeom>
              <a:blipFill>
                <a:blip r:embed="rId4"/>
                <a:stretch>
                  <a:fillRect l="-2020" t="-4348" r="-303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4BE0-31F5-5913-9AC5-49000D91E691}"/>
                  </a:ext>
                </a:extLst>
              </p:cNvPr>
              <p:cNvSpPr txBox="1"/>
              <p:nvPr/>
            </p:nvSpPr>
            <p:spPr>
              <a:xfrm>
                <a:off x="1842956" y="2127180"/>
                <a:ext cx="2830644" cy="19263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Boltzmann Constant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Size of slit opening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Area of box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D854BE0-31F5-5913-9AC5-49000D91E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956" y="2127180"/>
                <a:ext cx="2830644" cy="1926361"/>
              </a:xfrm>
              <a:prstGeom prst="rect">
                <a:avLst/>
              </a:prstGeom>
              <a:blipFill>
                <a:blip r:embed="rId6"/>
                <a:stretch>
                  <a:fillRect l="-2667" b="-6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5F07A10-AD1B-D203-A535-D35E9659969B}"/>
              </a:ext>
            </a:extLst>
          </p:cNvPr>
          <p:cNvSpPr txBox="1">
            <a:spLocks/>
          </p:cNvSpPr>
          <p:nvPr/>
        </p:nvSpPr>
        <p:spPr>
          <a:xfrm>
            <a:off x="7510561" y="977415"/>
            <a:ext cx="2926449" cy="3566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Quantum Approach</a:t>
            </a:r>
            <a:endParaRPr lang="en-US" sz="2000" b="1" u="sng" dirty="0"/>
          </a:p>
          <a:p>
            <a:pPr algn="ctr"/>
            <a:endParaRPr lang="en-US" sz="2000" dirty="0"/>
          </a:p>
          <a:p>
            <a:pPr algn="ctr"/>
            <a:endParaRPr lang="en-US" sz="2000" dirty="0">
              <a:latin typeface="Georgia" panose="020405020504050203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ctr"/>
            <a:endParaRPr lang="en-US" sz="2000" dirty="0">
              <a:latin typeface="Franklin Gothic Book" panose="020B05030201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E336117-9301-00A9-E62D-2C7125F8D643}"/>
              </a:ext>
            </a:extLst>
          </p:cNvPr>
          <p:cNvSpPr txBox="1">
            <a:spLocks/>
          </p:cNvSpPr>
          <p:nvPr/>
        </p:nvSpPr>
        <p:spPr>
          <a:xfrm>
            <a:off x="1795053" y="1078537"/>
            <a:ext cx="2926449" cy="480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u="sng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Classical Approach</a:t>
            </a:r>
            <a:endParaRPr lang="en-US" sz="2000" b="1" u="sng" dirty="0"/>
          </a:p>
          <a:p>
            <a:pPr algn="ctr"/>
            <a:endParaRPr lang="en-US" sz="2000" dirty="0"/>
          </a:p>
          <a:p>
            <a:pPr algn="ctr"/>
            <a:endParaRPr lang="en-US" sz="2000" dirty="0">
              <a:latin typeface="Georgia" panose="020405020504050203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endParaRPr lang="en-US" sz="2000" dirty="0">
              <a:latin typeface="Georgia" panose="02040502050405020303" pitchFamily="18" charset="0"/>
            </a:endParaRPr>
          </a:p>
          <a:p>
            <a:pPr algn="ctr"/>
            <a:endParaRPr lang="en-US" sz="2000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0ADE6E-EF4A-0791-577E-F02BBBDE7F03}"/>
                  </a:ext>
                </a:extLst>
              </p:cNvPr>
              <p:cNvSpPr txBox="1"/>
              <p:nvPr/>
            </p:nvSpPr>
            <p:spPr>
              <a:xfrm>
                <a:off x="6431161" y="5582356"/>
                <a:ext cx="4935775" cy="764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ℏ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70ADE6E-EF4A-0791-577E-F02BBBDE7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161" y="5582356"/>
                <a:ext cx="4935775" cy="764953"/>
              </a:xfrm>
              <a:prstGeom prst="rect">
                <a:avLst/>
              </a:prstGeom>
              <a:blipFill>
                <a:blip r:embed="rId7"/>
                <a:stretch>
                  <a:fillRect l="-1282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314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63"/>
            <a:ext cx="10515600" cy="755661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Extrapolating Rates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19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77E8A0-098D-A273-0EB3-FF9C1ACA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350" y="862012"/>
            <a:ext cx="68453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2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Transition State Theory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A23A-BD32-847E-3E6A-AC7E61607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545"/>
            <a:ext cx="5111338" cy="198985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Background:</a:t>
            </a:r>
          </a:p>
          <a:p>
            <a:r>
              <a:rPr lang="en-US" dirty="0"/>
              <a:t>Developed to find chemical reaction rates </a:t>
            </a:r>
          </a:p>
          <a:p>
            <a:r>
              <a:rPr lang="en-US" dirty="0"/>
              <a:t>Based on classical mechanics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Franklin Gothic Book" panose="020B05030201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2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EEE209-F97B-F1F1-9877-ED3370DB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8634"/>
            <a:ext cx="5591949" cy="376915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F42049-69E3-A64A-8F7F-D1A846D0B1F8}"/>
              </a:ext>
            </a:extLst>
          </p:cNvPr>
          <p:cNvSpPr txBox="1">
            <a:spLocks/>
          </p:cNvSpPr>
          <p:nvPr/>
        </p:nvSpPr>
        <p:spPr>
          <a:xfrm>
            <a:off x="838200" y="3107936"/>
            <a:ext cx="5111338" cy="226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Drawbacks:</a:t>
            </a:r>
          </a:p>
          <a:p>
            <a:r>
              <a:rPr lang="en-US" dirty="0"/>
              <a:t>Not good for light elements and low temps 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E1BBEA7-6DA3-EFDF-DFFE-B13A7BE3EDAC}"/>
              </a:ext>
            </a:extLst>
          </p:cNvPr>
          <p:cNvSpPr/>
          <p:nvPr/>
        </p:nvSpPr>
        <p:spPr>
          <a:xfrm>
            <a:off x="8307774" y="3027402"/>
            <a:ext cx="584200" cy="6385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9753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Kinetics using Correlation Functions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72D8F3-0621-45FF-F14F-A9AAAE76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40" y="1159496"/>
            <a:ext cx="5532120" cy="1147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2031AB-694F-E834-E3DB-B0BC3408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161" y="2458272"/>
            <a:ext cx="8625678" cy="10686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39273F-28BC-571D-C4B3-7B751A14D05C}"/>
              </a:ext>
            </a:extLst>
          </p:cNvPr>
          <p:cNvSpPr txBox="1"/>
          <p:nvPr/>
        </p:nvSpPr>
        <p:spPr>
          <a:xfrm>
            <a:off x="838200" y="5122690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“Quantum mechanical rate constants for bimolecular reactions”. </a:t>
            </a:r>
            <a:endParaRPr lang="en-US" sz="14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sz="1400" b="0" i="1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Chem Phys </a:t>
            </a:r>
            <a:r>
              <a:rPr lang="en-US" sz="140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79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(Nov. 1983), pp. 4889–4898.</a:t>
            </a:r>
            <a:br>
              <a:rPr lang="en-US" sz="1400" dirty="0"/>
            </a:b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034EE2-80B3-7001-10F8-5D0D43E34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023" y="3527022"/>
            <a:ext cx="7245953" cy="122945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CC41C1B5-AB4D-3E8B-AA38-1F9C20234747}"/>
              </a:ext>
            </a:extLst>
          </p:cNvPr>
          <p:cNvSpPr/>
          <p:nvPr/>
        </p:nvSpPr>
        <p:spPr>
          <a:xfrm>
            <a:off x="9385300" y="4141751"/>
            <a:ext cx="203200" cy="21434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Quantum Effects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3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pic>
        <p:nvPicPr>
          <p:cNvPr id="3" name="Picture 2" descr="Stability of a ball on a hill – TikZ.net">
            <a:extLst>
              <a:ext uri="{FF2B5EF4-FFF2-40B4-BE49-F238E27FC236}">
                <a16:creationId xmlns:a16="http://schemas.microsoft.com/office/drawing/2014/main" id="{A506CD23-0F22-D4E5-C61B-2D17C66F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89" y="1745239"/>
            <a:ext cx="3326475" cy="222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61C07-B5BE-7628-CC47-C1C02DBB034D}"/>
              </a:ext>
            </a:extLst>
          </p:cNvPr>
          <p:cNvSpPr txBox="1"/>
          <p:nvPr/>
        </p:nvSpPr>
        <p:spPr>
          <a:xfrm>
            <a:off x="1118377" y="1113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Tunneling:</a:t>
            </a:r>
          </a:p>
        </p:txBody>
      </p:sp>
      <p:pic>
        <p:nvPicPr>
          <p:cNvPr id="9" name="Picture 4" descr="Quantum Tunneling | Brilliant Math &amp; Science Wiki">
            <a:extLst>
              <a:ext uri="{FF2B5EF4-FFF2-40B4-BE49-F238E27FC236}">
                <a16:creationId xmlns:a16="http://schemas.microsoft.com/office/drawing/2014/main" id="{DB2F5486-E8A9-7459-7946-DDE31CD00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30" y="1833660"/>
            <a:ext cx="4465821" cy="20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D39194-FA67-A942-1DFC-88F7347EBB95}"/>
              </a:ext>
            </a:extLst>
          </p:cNvPr>
          <p:cNvSpPr txBox="1"/>
          <p:nvPr/>
        </p:nvSpPr>
        <p:spPr>
          <a:xfrm>
            <a:off x="1118030" y="43312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Zero Point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4D20-155A-7B9A-62C8-6824E2C4F7A8}"/>
                  </a:ext>
                </a:extLst>
              </p:cNvPr>
              <p:cNvSpPr txBox="1"/>
              <p:nvPr/>
            </p:nvSpPr>
            <p:spPr>
              <a:xfrm>
                <a:off x="1118030" y="5119293"/>
                <a:ext cx="8237961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ΔxΔ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≈ℏ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and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D84D20-155A-7B9A-62C8-6824E2C4F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030" y="5119293"/>
                <a:ext cx="8237961" cy="555793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1E6F1CA-448A-45F3-5BA6-BBE7753B29C0}"/>
              </a:ext>
            </a:extLst>
          </p:cNvPr>
          <p:cNvSpPr/>
          <p:nvPr/>
        </p:nvSpPr>
        <p:spPr>
          <a:xfrm>
            <a:off x="7594600" y="2891012"/>
            <a:ext cx="1379187" cy="170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03AC41-772D-54A5-E49B-EAF3C3B83BED}"/>
              </a:ext>
            </a:extLst>
          </p:cNvPr>
          <p:cNvSpPr/>
          <p:nvPr/>
        </p:nvSpPr>
        <p:spPr>
          <a:xfrm>
            <a:off x="7594599" y="2822805"/>
            <a:ext cx="1379187" cy="170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47656E-9738-D50E-0B22-3FE3F9B5E0A4}"/>
              </a:ext>
            </a:extLst>
          </p:cNvPr>
          <p:cNvSpPr/>
          <p:nvPr/>
        </p:nvSpPr>
        <p:spPr>
          <a:xfrm>
            <a:off x="8119732" y="1980611"/>
            <a:ext cx="1379187" cy="249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29EC60-06D7-F16A-95EE-03FDAFB65E38}"/>
              </a:ext>
            </a:extLst>
          </p:cNvPr>
          <p:cNvSpPr/>
          <p:nvPr/>
        </p:nvSpPr>
        <p:spPr>
          <a:xfrm>
            <a:off x="8809325" y="3422072"/>
            <a:ext cx="1379187" cy="249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8E61A1-69A5-35D5-1277-E0C116200D30}"/>
              </a:ext>
            </a:extLst>
          </p:cNvPr>
          <p:cNvSpPr txBox="1"/>
          <p:nvPr/>
        </p:nvSpPr>
        <p:spPr>
          <a:xfrm>
            <a:off x="6997700" y="1658337"/>
            <a:ext cx="381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56A28C-B95B-CD48-A300-4FA36146CF6A}"/>
              </a:ext>
            </a:extLst>
          </p:cNvPr>
          <p:cNvSpPr/>
          <p:nvPr/>
        </p:nvSpPr>
        <p:spPr>
          <a:xfrm>
            <a:off x="6791702" y="5122648"/>
            <a:ext cx="2564289" cy="6580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8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Comparison of Formalisms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A23A-BD32-847E-3E6A-AC7E61607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7545"/>
            <a:ext cx="5111338" cy="3077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Classical Mechanics:</a:t>
            </a:r>
          </a:p>
          <a:p>
            <a:r>
              <a:rPr lang="en-US" dirty="0"/>
              <a:t>Deterministic, described by </a:t>
            </a:r>
            <a:r>
              <a:rPr lang="en-US" i="1" dirty="0"/>
              <a:t>x(t) </a:t>
            </a:r>
            <a:r>
              <a:rPr lang="en-US" dirty="0"/>
              <a:t>and </a:t>
            </a:r>
            <a:r>
              <a:rPr lang="en-US" i="1" dirty="0"/>
              <a:t>p(t) </a:t>
            </a:r>
            <a:r>
              <a:rPr lang="en-US" dirty="0"/>
              <a:t>of all particles present</a:t>
            </a:r>
          </a:p>
          <a:p>
            <a:r>
              <a:rPr lang="en-US" dirty="0"/>
              <a:t>Rates of effusion are known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>
              <a:latin typeface="Georgia" panose="02040502050405020303" pitchFamily="18" charset="0"/>
            </a:endParaRPr>
          </a:p>
          <a:p>
            <a:endParaRPr lang="en-US" dirty="0">
              <a:latin typeface="Franklin Gothic Book" panose="020B05030201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4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8F42049-69E3-A64A-8F7F-D1A846D0B1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9334" y="1037544"/>
                <a:ext cx="5334165" cy="27922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>
                    <a:solidFill>
                      <a:srgbClr val="6D6E71"/>
                    </a:solidFill>
                    <a:latin typeface="Franklin Gothic Medium" panose="020B0603020102020204" pitchFamily="34" charset="0"/>
                  </a:rPr>
                  <a:t>Quantum Mechanics:</a:t>
                </a:r>
              </a:p>
              <a:p>
                <a:r>
                  <a:rPr lang="en-US" dirty="0"/>
                  <a:t>Probabilistic, described by the </a:t>
                </a:r>
                <a:r>
                  <a:rPr lang="en-US" i="1" dirty="0"/>
                  <a:t>wavefunction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Modify particle-in-a-box (P.I.B.) system to find </a:t>
                </a:r>
                <a:r>
                  <a:rPr lang="en-US" b="1" u="sng" dirty="0"/>
                  <a:t>quantum rates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latin typeface="Georgia" panose="020405020504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Georgia" panose="02040502050405020303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>
                  <a:latin typeface="Georgia" panose="02040502050405020303" pitchFamily="18" charset="0"/>
                </a:endParaRPr>
              </a:p>
              <a:p>
                <a:endParaRPr lang="en-US" dirty="0">
                  <a:latin typeface="Franklin Gothic Book" panose="020B0503020102020204" pitchFamily="34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28F42049-69E3-A64A-8F7F-D1A846D0B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34" y="1037544"/>
                <a:ext cx="5334165" cy="2792213"/>
              </a:xfrm>
              <a:prstGeom prst="rect">
                <a:avLst/>
              </a:prstGeom>
              <a:blipFill>
                <a:blip r:embed="rId4"/>
                <a:stretch>
                  <a:fillRect l="-2375" t="-3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56A1150-EE47-C709-31A2-B1BFCEACC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464" y="3900522"/>
            <a:ext cx="5632548" cy="191574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B33C31F-28DD-04B2-EA40-5422E7E0DD2E}"/>
              </a:ext>
            </a:extLst>
          </p:cNvPr>
          <p:cNvSpPr/>
          <p:nvPr/>
        </p:nvSpPr>
        <p:spPr>
          <a:xfrm>
            <a:off x="5305560" y="4692097"/>
            <a:ext cx="876300" cy="393700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3A2BEF-DA43-61B0-CC59-0BEDB8968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771347"/>
            <a:ext cx="4102100" cy="22352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5EA357A2-590D-6BB5-A8C2-C1F43669BD08}"/>
              </a:ext>
            </a:extLst>
          </p:cNvPr>
          <p:cNvSpPr/>
          <p:nvPr/>
        </p:nvSpPr>
        <p:spPr>
          <a:xfrm>
            <a:off x="4368800" y="4330700"/>
            <a:ext cx="241300" cy="241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3ECE666-7CFD-8D42-508E-D11CDE4DEA2A}"/>
              </a:ext>
            </a:extLst>
          </p:cNvPr>
          <p:cNvSpPr/>
          <p:nvPr/>
        </p:nvSpPr>
        <p:spPr>
          <a:xfrm>
            <a:off x="4354993" y="5254982"/>
            <a:ext cx="255107" cy="260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1859E3-4F7C-C47C-8C6B-82E2C5B29720}"/>
              </a:ext>
            </a:extLst>
          </p:cNvPr>
          <p:cNvSpPr/>
          <p:nvPr/>
        </p:nvSpPr>
        <p:spPr>
          <a:xfrm>
            <a:off x="1745342" y="4506005"/>
            <a:ext cx="337458" cy="34539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1B5BFF-F0C1-2C9D-C249-EE6A888317A9}"/>
              </a:ext>
            </a:extLst>
          </p:cNvPr>
          <p:cNvSpPr/>
          <p:nvPr/>
        </p:nvSpPr>
        <p:spPr>
          <a:xfrm>
            <a:off x="1745342" y="4468458"/>
            <a:ext cx="337458" cy="382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F7A29C-44BD-9117-8FF6-F34C4C803CCA}"/>
              </a:ext>
            </a:extLst>
          </p:cNvPr>
          <p:cNvSpPr/>
          <p:nvPr/>
        </p:nvSpPr>
        <p:spPr>
          <a:xfrm>
            <a:off x="3484086" y="4066369"/>
            <a:ext cx="1330367" cy="1600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73F15F1-C84F-0EDE-A2C9-908872E05CA1}"/>
              </a:ext>
            </a:extLst>
          </p:cNvPr>
          <p:cNvSpPr/>
          <p:nvPr/>
        </p:nvSpPr>
        <p:spPr>
          <a:xfrm>
            <a:off x="1122078" y="4496582"/>
            <a:ext cx="228814" cy="2400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025323-9AD8-9A2A-5E01-2613894A202A}"/>
              </a:ext>
            </a:extLst>
          </p:cNvPr>
          <p:cNvSpPr/>
          <p:nvPr/>
        </p:nvSpPr>
        <p:spPr>
          <a:xfrm>
            <a:off x="1312419" y="5149074"/>
            <a:ext cx="258005" cy="26708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B6B46EF-401A-1436-069A-7A65C4B0DD4D}"/>
              </a:ext>
            </a:extLst>
          </p:cNvPr>
          <p:cNvSpPr/>
          <p:nvPr/>
        </p:nvSpPr>
        <p:spPr>
          <a:xfrm>
            <a:off x="3707701" y="4385977"/>
            <a:ext cx="192215" cy="18602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83E55B0-4140-2375-3FE8-0619DE73B35D}"/>
              </a:ext>
            </a:extLst>
          </p:cNvPr>
          <p:cNvSpPr/>
          <p:nvPr/>
        </p:nvSpPr>
        <p:spPr>
          <a:xfrm>
            <a:off x="3576086" y="5014928"/>
            <a:ext cx="192215" cy="19815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F768FB8-998B-0BCE-EBF3-A685DAE04AFC}"/>
              </a:ext>
            </a:extLst>
          </p:cNvPr>
          <p:cNvSpPr/>
          <p:nvPr/>
        </p:nvSpPr>
        <p:spPr>
          <a:xfrm>
            <a:off x="1993269" y="4973026"/>
            <a:ext cx="258005" cy="2400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9ADD266-E655-809F-0089-8501A44B3904}"/>
              </a:ext>
            </a:extLst>
          </p:cNvPr>
          <p:cNvSpPr/>
          <p:nvPr/>
        </p:nvSpPr>
        <p:spPr>
          <a:xfrm>
            <a:off x="1626695" y="4603094"/>
            <a:ext cx="258005" cy="2400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3A29ACE-589E-90C2-C91B-AA2DDF05C54F}"/>
              </a:ext>
            </a:extLst>
          </p:cNvPr>
          <p:cNvSpPr/>
          <p:nvPr/>
        </p:nvSpPr>
        <p:spPr>
          <a:xfrm>
            <a:off x="4133561" y="4843149"/>
            <a:ext cx="192215" cy="1717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1D0B9CD-F7B9-7A32-E2A0-5C36B0F1599C}"/>
              </a:ext>
            </a:extLst>
          </p:cNvPr>
          <p:cNvSpPr/>
          <p:nvPr/>
        </p:nvSpPr>
        <p:spPr>
          <a:xfrm>
            <a:off x="4326900" y="4365460"/>
            <a:ext cx="192215" cy="1717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7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  <p:bldP spid="17" grpId="0" animBg="1"/>
      <p:bldP spid="21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268"/>
            <a:ext cx="10515600" cy="540337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Methodology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5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BFAD7D-8174-B44C-2F9F-27E91526C11A}"/>
              </a:ext>
            </a:extLst>
          </p:cNvPr>
          <p:cNvSpPr txBox="1"/>
          <p:nvPr/>
        </p:nvSpPr>
        <p:spPr>
          <a:xfrm>
            <a:off x="9454903" y="1449492"/>
            <a:ext cx="1739900" cy="36933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Find Rates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FCE73B-4D5B-33CE-E96B-4C1F36363984}"/>
                  </a:ext>
                </a:extLst>
              </p:cNvPr>
              <p:cNvSpPr txBox="1"/>
              <p:nvPr/>
            </p:nvSpPr>
            <p:spPr>
              <a:xfrm>
                <a:off x="491348" y="2809692"/>
                <a:ext cx="2990589" cy="2309350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140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latin typeface="Cambria Math" panose="02040503050406030204" pitchFamily="18" charset="0"/>
                  </a:rPr>
                  <a:t>Compare known and numeric PIB Results</a:t>
                </a:r>
                <a:endParaRPr lang="en-US" sz="1400" b="0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6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b="0" dirty="0"/>
              </a:p>
              <a:p>
                <a:pPr algn="ctr"/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0FCE73B-4D5B-33CE-E96B-4C1F36363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48" y="2809692"/>
                <a:ext cx="2990589" cy="2309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BFB777-3F61-FF5E-0A1A-9C56FEBA9088}"/>
              </a:ext>
            </a:extLst>
          </p:cNvPr>
          <p:cNvSpPr txBox="1"/>
          <p:nvPr/>
        </p:nvSpPr>
        <p:spPr>
          <a:xfrm>
            <a:off x="838200" y="1449492"/>
            <a:ext cx="1739900" cy="369332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Solver 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49A48D-E9B0-8331-2CBF-6C022D796507}"/>
                  </a:ext>
                </a:extLst>
              </p:cNvPr>
              <p:cNvSpPr txBox="1"/>
              <p:nvPr/>
            </p:nvSpPr>
            <p:spPr>
              <a:xfrm>
                <a:off x="8829558" y="2928721"/>
                <a:ext cx="2990589" cy="2174441"/>
              </a:xfrm>
              <a:prstGeom prst="rect">
                <a:avLst/>
              </a:prstGeom>
              <a:noFill/>
              <a:ln w="12700">
                <a:solidFill>
                  <a:srgbClr val="71AD47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140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dirty="0">
                    <a:latin typeface="Cambria Math" panose="02040503050406030204" pitchFamily="18" charset="0"/>
                  </a:rPr>
                  <a:t>Find rate constants, </a:t>
                </a:r>
                <a:r>
                  <a:rPr lang="en-US" sz="1400" i="1" dirty="0">
                    <a:latin typeface="Cambria Math" panose="02040503050406030204" pitchFamily="18" charset="0"/>
                  </a:rPr>
                  <a:t>k(T)</a:t>
                </a: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den>
                      </m:f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nary>
                            <m:nary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49A48D-E9B0-8331-2CBF-6C022D796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558" y="2928721"/>
                <a:ext cx="2990589" cy="2174441"/>
              </a:xfrm>
              <a:prstGeom prst="rect">
                <a:avLst/>
              </a:prstGeom>
              <a:blipFill>
                <a:blip r:embed="rId5"/>
                <a:stretch>
                  <a:fillRect b="-55747"/>
                </a:stretch>
              </a:blipFill>
              <a:ln w="12700">
                <a:solidFill>
                  <a:srgbClr val="71AD4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5EE87B1-F895-44D1-DB84-47A361A3B061}"/>
              </a:ext>
            </a:extLst>
          </p:cNvPr>
          <p:cNvSpPr txBox="1"/>
          <p:nvPr/>
        </p:nvSpPr>
        <p:spPr>
          <a:xfrm>
            <a:off x="5226050" y="1426624"/>
            <a:ext cx="1739900" cy="369332"/>
          </a:xfrm>
          <a:prstGeom prst="rect">
            <a:avLst/>
          </a:prstGeom>
          <a:gradFill flip="none" rotWithShape="1">
            <a:gsLst>
              <a:gs pos="0">
                <a:srgbClr val="4372C4">
                  <a:tint val="66000"/>
                  <a:satMod val="160000"/>
                </a:srgbClr>
              </a:gs>
              <a:gs pos="50000">
                <a:srgbClr val="4372C4">
                  <a:tint val="44500"/>
                  <a:satMod val="160000"/>
                </a:srgbClr>
              </a:gs>
              <a:gs pos="100000">
                <a:srgbClr val="4372C4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Add Slit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F12DD-B482-47C9-2919-5070BA18CB17}"/>
                  </a:ext>
                </a:extLst>
              </p:cNvPr>
              <p:cNvSpPr txBox="1"/>
              <p:nvPr/>
            </p:nvSpPr>
            <p:spPr>
              <a:xfrm>
                <a:off x="4399640" y="2826858"/>
                <a:ext cx="3392719" cy="2465740"/>
              </a:xfrm>
              <a:prstGeom prst="rect">
                <a:avLst/>
              </a:prstGeom>
              <a:noFill/>
              <a:ln w="12700">
                <a:solidFill>
                  <a:srgbClr val="4372C4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1400" b="0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sz="1400" b="0" dirty="0">
                    <a:latin typeface="Cambria Math" panose="02040503050406030204" pitchFamily="18" charset="0"/>
                  </a:rPr>
                  <a:t>Add slit and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en-US" sz="1400" b="0" dirty="0">
                    <a:latin typeface="Cambria Math" panose="02040503050406030204" pitchFamily="18" charset="0"/>
                  </a:rPr>
                  <a:t> by</a:t>
                </a:r>
              </a:p>
              <a:p>
                <a:pPr algn="ctr"/>
                <a:r>
                  <a:rPr lang="en-US" sz="1400" dirty="0">
                    <a:latin typeface="Cambria Math" panose="02040503050406030204" pitchFamily="18" charset="0"/>
                  </a:rPr>
                  <a:t>s</a:t>
                </a:r>
                <a:r>
                  <a:rPr lang="en-US" sz="1400" b="0" dirty="0">
                    <a:latin typeface="Cambria Math" panose="02040503050406030204" pitchFamily="18" charset="0"/>
                  </a:rPr>
                  <a:t>olving Schrödinger’s Eqn.</a:t>
                </a:r>
              </a:p>
              <a:p>
                <a:pPr algn="ctr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16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sz="16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6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600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algn="ctr"/>
                <a:endParaRPr lang="en-US" sz="1400" dirty="0"/>
              </a:p>
              <a:p>
                <a:pPr algn="ctr"/>
                <a:r>
                  <a:rPr lang="en-US" sz="1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f</a:t>
                </a:r>
                <a:r>
                  <a:rPr lang="en-US" sz="1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or effusion system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4FF12DD-B482-47C9-2919-5070BA18C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640" y="2826858"/>
                <a:ext cx="3392719" cy="2465740"/>
              </a:xfrm>
              <a:prstGeom prst="rect">
                <a:avLst/>
              </a:prstGeom>
              <a:blipFill>
                <a:blip r:embed="rId6"/>
                <a:stretch>
                  <a:fillRect b="-2551"/>
                </a:stretch>
              </a:blipFill>
              <a:ln w="12700">
                <a:solidFill>
                  <a:srgbClr val="4372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4C8E1D-CFA9-0551-4821-CCA1C18F6B70}"/>
              </a:ext>
            </a:extLst>
          </p:cNvPr>
          <p:cNvCxnSpPr>
            <a:cxnSpLocks/>
          </p:cNvCxnSpPr>
          <p:nvPr/>
        </p:nvCxnSpPr>
        <p:spPr>
          <a:xfrm>
            <a:off x="2952749" y="1648127"/>
            <a:ext cx="1825625" cy="139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E41D20-9ACE-7161-1AEE-B471958E36CE}"/>
              </a:ext>
            </a:extLst>
          </p:cNvPr>
          <p:cNvCxnSpPr>
            <a:cxnSpLocks/>
          </p:cNvCxnSpPr>
          <p:nvPr/>
        </p:nvCxnSpPr>
        <p:spPr>
          <a:xfrm flipV="1">
            <a:off x="7167439" y="1630973"/>
            <a:ext cx="2085975" cy="31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017958E-3A14-3C7F-4B81-CF6C2C210D3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708150" y="1818824"/>
            <a:ext cx="0" cy="9908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F96764-DAF5-0985-4F88-A296BF6330D8}"/>
              </a:ext>
            </a:extLst>
          </p:cNvPr>
          <p:cNvCxnSpPr>
            <a:cxnSpLocks/>
            <a:stCxn id="13" idx="2"/>
            <a:endCxn id="20" idx="0"/>
          </p:cNvCxnSpPr>
          <p:nvPr/>
        </p:nvCxnSpPr>
        <p:spPr>
          <a:xfrm>
            <a:off x="6096000" y="1795956"/>
            <a:ext cx="0" cy="103090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8BE19CB-0BEF-2A77-B136-F16859270D11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0324853" y="1818824"/>
            <a:ext cx="0" cy="109619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00765BA-E622-FE25-C656-91C4E913CC3B}"/>
              </a:ext>
            </a:extLst>
          </p:cNvPr>
          <p:cNvSpPr/>
          <p:nvPr/>
        </p:nvSpPr>
        <p:spPr>
          <a:xfrm>
            <a:off x="9141309" y="3552139"/>
            <a:ext cx="2367086" cy="657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2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20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Solver Validation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6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6CE73-01D3-B3EA-832A-CAEAFCE45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20" y="3112986"/>
            <a:ext cx="4572788" cy="2828666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657F19F9-4449-6952-02B7-66186150180E}"/>
              </a:ext>
            </a:extLst>
          </p:cNvPr>
          <p:cNvGrpSpPr/>
          <p:nvPr/>
        </p:nvGrpSpPr>
        <p:grpSpPr>
          <a:xfrm>
            <a:off x="5059850" y="822093"/>
            <a:ext cx="2096952" cy="1639423"/>
            <a:chOff x="3884272" y="909708"/>
            <a:chExt cx="4002741" cy="3200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BB3B985-A6EA-4D16-4BC8-F04C8CD23FC8}"/>
                </a:ext>
              </a:extLst>
            </p:cNvPr>
            <p:cNvSpPr/>
            <p:nvPr/>
          </p:nvSpPr>
          <p:spPr>
            <a:xfrm>
              <a:off x="3884272" y="909708"/>
              <a:ext cx="4002741" cy="320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E6FEF25-C921-1984-8B24-B21D9A0EE38A}"/>
                </a:ext>
              </a:extLst>
            </p:cNvPr>
            <p:cNvSpPr/>
            <p:nvPr/>
          </p:nvSpPr>
          <p:spPr>
            <a:xfrm>
              <a:off x="4199715" y="1248780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BBA249D-AD07-7EB0-0D41-42FDDEB50106}"/>
                </a:ext>
              </a:extLst>
            </p:cNvPr>
            <p:cNvSpPr/>
            <p:nvPr/>
          </p:nvSpPr>
          <p:spPr>
            <a:xfrm>
              <a:off x="4794748" y="1248779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5577918-307F-93F0-3D5D-728B71FBCFED}"/>
                </a:ext>
              </a:extLst>
            </p:cNvPr>
            <p:cNvSpPr/>
            <p:nvPr/>
          </p:nvSpPr>
          <p:spPr>
            <a:xfrm>
              <a:off x="5431802" y="1248777"/>
              <a:ext cx="125506" cy="143743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F204ED-BE65-CA3E-49BF-7C9C8A406448}"/>
                </a:ext>
              </a:extLst>
            </p:cNvPr>
            <p:cNvSpPr/>
            <p:nvPr/>
          </p:nvSpPr>
          <p:spPr>
            <a:xfrm>
              <a:off x="6062694" y="1248779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1F4EA2D-90D7-70CD-2C2A-53B7BB7DBDFD}"/>
                </a:ext>
              </a:extLst>
            </p:cNvPr>
            <p:cNvSpPr/>
            <p:nvPr/>
          </p:nvSpPr>
          <p:spPr>
            <a:xfrm>
              <a:off x="6762504" y="1248778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74A000-043A-BB2D-CD61-E349A0334796}"/>
                </a:ext>
              </a:extLst>
            </p:cNvPr>
            <p:cNvSpPr/>
            <p:nvPr/>
          </p:nvSpPr>
          <p:spPr>
            <a:xfrm>
              <a:off x="7456148" y="1248779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467B92F-4CD4-C92D-1632-7FE95C14E7E3}"/>
                </a:ext>
              </a:extLst>
            </p:cNvPr>
            <p:cNvSpPr/>
            <p:nvPr/>
          </p:nvSpPr>
          <p:spPr>
            <a:xfrm>
              <a:off x="4199715" y="1751177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09FBAA-56D1-D3F9-BB8E-C681AC0ECAC7}"/>
                </a:ext>
              </a:extLst>
            </p:cNvPr>
            <p:cNvSpPr/>
            <p:nvPr/>
          </p:nvSpPr>
          <p:spPr>
            <a:xfrm>
              <a:off x="4794748" y="175117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0C2BC5-2EC4-F3D8-C298-5710F84F8E14}"/>
                </a:ext>
              </a:extLst>
            </p:cNvPr>
            <p:cNvSpPr/>
            <p:nvPr/>
          </p:nvSpPr>
          <p:spPr>
            <a:xfrm>
              <a:off x="5431803" y="175117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A9B051F-65B6-8B1B-8FC8-E3C05CF72D1F}"/>
                </a:ext>
              </a:extLst>
            </p:cNvPr>
            <p:cNvSpPr/>
            <p:nvPr/>
          </p:nvSpPr>
          <p:spPr>
            <a:xfrm>
              <a:off x="6062694" y="175117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F05F869-0440-40DE-BD40-087918BCBD1F}"/>
                </a:ext>
              </a:extLst>
            </p:cNvPr>
            <p:cNvSpPr/>
            <p:nvPr/>
          </p:nvSpPr>
          <p:spPr>
            <a:xfrm>
              <a:off x="6762504" y="1751175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F2B751B-D035-F087-12E0-B9C257BD0F3B}"/>
                </a:ext>
              </a:extLst>
            </p:cNvPr>
            <p:cNvSpPr/>
            <p:nvPr/>
          </p:nvSpPr>
          <p:spPr>
            <a:xfrm>
              <a:off x="7456148" y="175117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FAF832-CAB1-E81E-491F-922A0F9665D6}"/>
                </a:ext>
              </a:extLst>
            </p:cNvPr>
            <p:cNvSpPr/>
            <p:nvPr/>
          </p:nvSpPr>
          <p:spPr>
            <a:xfrm>
              <a:off x="4199715" y="2211644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01A226-A483-D779-0D0F-551AD36A7AC5}"/>
                </a:ext>
              </a:extLst>
            </p:cNvPr>
            <p:cNvSpPr/>
            <p:nvPr/>
          </p:nvSpPr>
          <p:spPr>
            <a:xfrm>
              <a:off x="4794748" y="2211643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E727062-0A3C-FD1D-31DF-FB08D58BD15C}"/>
                </a:ext>
              </a:extLst>
            </p:cNvPr>
            <p:cNvSpPr/>
            <p:nvPr/>
          </p:nvSpPr>
          <p:spPr>
            <a:xfrm>
              <a:off x="5431803" y="2211643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E41B0C0-FD16-CA09-E3FA-B7A4FD59E599}"/>
                </a:ext>
              </a:extLst>
            </p:cNvPr>
            <p:cNvSpPr/>
            <p:nvPr/>
          </p:nvSpPr>
          <p:spPr>
            <a:xfrm>
              <a:off x="6062694" y="2211643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B47CB99-37AC-F243-2FC4-E55FBB408391}"/>
                </a:ext>
              </a:extLst>
            </p:cNvPr>
            <p:cNvSpPr/>
            <p:nvPr/>
          </p:nvSpPr>
          <p:spPr>
            <a:xfrm>
              <a:off x="6762504" y="221164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8639BF3-260F-46CA-323A-C9B9043FD8BF}"/>
                </a:ext>
              </a:extLst>
            </p:cNvPr>
            <p:cNvSpPr/>
            <p:nvPr/>
          </p:nvSpPr>
          <p:spPr>
            <a:xfrm>
              <a:off x="7456148" y="2211643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3EF29C2-0EF9-B6F9-EC1B-F367A4F743B1}"/>
                </a:ext>
              </a:extLst>
            </p:cNvPr>
            <p:cNvSpPr/>
            <p:nvPr/>
          </p:nvSpPr>
          <p:spPr>
            <a:xfrm>
              <a:off x="4194114" y="2716097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FD30675-2CEC-DA00-F307-D711D68CD978}"/>
                </a:ext>
              </a:extLst>
            </p:cNvPr>
            <p:cNvSpPr/>
            <p:nvPr/>
          </p:nvSpPr>
          <p:spPr>
            <a:xfrm>
              <a:off x="4789147" y="271609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F5A96BC-51FC-3EFF-2650-12CE253DB881}"/>
                </a:ext>
              </a:extLst>
            </p:cNvPr>
            <p:cNvSpPr/>
            <p:nvPr/>
          </p:nvSpPr>
          <p:spPr>
            <a:xfrm>
              <a:off x="5426202" y="271609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30F0A52-CB41-5AC7-276C-078CAA796FD5}"/>
                </a:ext>
              </a:extLst>
            </p:cNvPr>
            <p:cNvSpPr/>
            <p:nvPr/>
          </p:nvSpPr>
          <p:spPr>
            <a:xfrm>
              <a:off x="6057093" y="271609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521AA7B-5D89-044B-DE49-71B4DDE6E1C9}"/>
                </a:ext>
              </a:extLst>
            </p:cNvPr>
            <p:cNvSpPr/>
            <p:nvPr/>
          </p:nvSpPr>
          <p:spPr>
            <a:xfrm>
              <a:off x="6756903" y="2716095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110AEAB-E42E-B9E6-2384-B6A91F73FE1B}"/>
                </a:ext>
              </a:extLst>
            </p:cNvPr>
            <p:cNvSpPr/>
            <p:nvPr/>
          </p:nvSpPr>
          <p:spPr>
            <a:xfrm>
              <a:off x="7450547" y="2716096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3C4DB0-382D-10CC-23BA-CE599BB4A94D}"/>
                </a:ext>
              </a:extLst>
            </p:cNvPr>
            <p:cNvSpPr/>
            <p:nvPr/>
          </p:nvSpPr>
          <p:spPr>
            <a:xfrm>
              <a:off x="4194114" y="320896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D43122D-1506-B3E1-FE67-B604A4450FAB}"/>
                </a:ext>
              </a:extLst>
            </p:cNvPr>
            <p:cNvSpPr/>
            <p:nvPr/>
          </p:nvSpPr>
          <p:spPr>
            <a:xfrm>
              <a:off x="4789147" y="3208961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9CB9C29-6E81-13A6-93C0-42C95026A430}"/>
                </a:ext>
              </a:extLst>
            </p:cNvPr>
            <p:cNvSpPr/>
            <p:nvPr/>
          </p:nvSpPr>
          <p:spPr>
            <a:xfrm>
              <a:off x="5426202" y="3208961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DD4272-53DC-037E-5218-BBC73675C105}"/>
                </a:ext>
              </a:extLst>
            </p:cNvPr>
            <p:cNvSpPr/>
            <p:nvPr/>
          </p:nvSpPr>
          <p:spPr>
            <a:xfrm>
              <a:off x="6057093" y="3208961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1938B5-3722-EF8C-A54D-0EEBE5B722C7}"/>
                </a:ext>
              </a:extLst>
            </p:cNvPr>
            <p:cNvSpPr/>
            <p:nvPr/>
          </p:nvSpPr>
          <p:spPr>
            <a:xfrm>
              <a:off x="6756903" y="3208960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7EB0D0B-3097-454E-2342-D45BEAAB55BD}"/>
                </a:ext>
              </a:extLst>
            </p:cNvPr>
            <p:cNvSpPr/>
            <p:nvPr/>
          </p:nvSpPr>
          <p:spPr>
            <a:xfrm>
              <a:off x="7450547" y="3208961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77813FD-4B69-4130-275F-CBBD80D7A61F}"/>
                </a:ext>
              </a:extLst>
            </p:cNvPr>
            <p:cNvSpPr/>
            <p:nvPr/>
          </p:nvSpPr>
          <p:spPr>
            <a:xfrm>
              <a:off x="4194114" y="3644123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92A4195-39F4-6BB3-8803-F7274A8910BA}"/>
                </a:ext>
              </a:extLst>
            </p:cNvPr>
            <p:cNvSpPr/>
            <p:nvPr/>
          </p:nvSpPr>
          <p:spPr>
            <a:xfrm>
              <a:off x="4789147" y="364412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50792C5-772D-E6EA-804F-197DA847AE6B}"/>
                </a:ext>
              </a:extLst>
            </p:cNvPr>
            <p:cNvSpPr/>
            <p:nvPr/>
          </p:nvSpPr>
          <p:spPr>
            <a:xfrm>
              <a:off x="5426202" y="364412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35BBB28-DA7D-90CB-646E-188F20C49881}"/>
                </a:ext>
              </a:extLst>
            </p:cNvPr>
            <p:cNvSpPr/>
            <p:nvPr/>
          </p:nvSpPr>
          <p:spPr>
            <a:xfrm>
              <a:off x="6057093" y="364412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7985C4-3F45-CB13-CB3A-EB36D1BFA68A}"/>
                </a:ext>
              </a:extLst>
            </p:cNvPr>
            <p:cNvSpPr/>
            <p:nvPr/>
          </p:nvSpPr>
          <p:spPr>
            <a:xfrm>
              <a:off x="6756903" y="3644121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CAFEF12-B3EA-13CD-8F1E-7DD6800AC600}"/>
                </a:ext>
              </a:extLst>
            </p:cNvPr>
            <p:cNvSpPr/>
            <p:nvPr/>
          </p:nvSpPr>
          <p:spPr>
            <a:xfrm>
              <a:off x="7450547" y="3644122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CF509A-9096-176E-6C58-0B8F8FAC617E}"/>
              </a:ext>
            </a:extLst>
          </p:cNvPr>
          <p:cNvCxnSpPr/>
          <p:nvPr/>
        </p:nvCxnSpPr>
        <p:spPr>
          <a:xfrm flipH="1">
            <a:off x="4572000" y="2565400"/>
            <a:ext cx="457200" cy="5475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5815D9E-2494-29C8-52A1-0505FAE72A09}"/>
              </a:ext>
            </a:extLst>
          </p:cNvPr>
          <p:cNvCxnSpPr>
            <a:cxnSpLocks/>
          </p:cNvCxnSpPr>
          <p:nvPr/>
        </p:nvCxnSpPr>
        <p:spPr>
          <a:xfrm>
            <a:off x="7187452" y="2549628"/>
            <a:ext cx="406400" cy="530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4B01114-24BD-297A-50ED-BF4885257060}"/>
              </a:ext>
            </a:extLst>
          </p:cNvPr>
          <p:cNvSpPr txBox="1"/>
          <p:nvPr/>
        </p:nvSpPr>
        <p:spPr>
          <a:xfrm>
            <a:off x="5466555" y="2531598"/>
            <a:ext cx="128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P.I.B.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A089442-7088-74FA-5ED3-271620A4F9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6" r="5783"/>
          <a:stretch/>
        </p:blipFill>
        <p:spPr>
          <a:xfrm>
            <a:off x="769098" y="2863693"/>
            <a:ext cx="3802902" cy="311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8018"/>
            <a:ext cx="10515600" cy="1325563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Quantum Effusion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7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405C89E-44B1-8C49-960D-89BAFFD83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054" y="831358"/>
            <a:ext cx="3972212" cy="34229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6 PT. Gap, 2 PT. Wall Thickness</a:t>
            </a:r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endParaRPr lang="en-US" sz="1800" dirty="0">
              <a:latin typeface="Franklin Gothic Book" panose="020B05030201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EFD0E7-24CD-9A78-4E29-B4BE9ECC0DA9}"/>
              </a:ext>
            </a:extLst>
          </p:cNvPr>
          <p:cNvSpPr txBox="1">
            <a:spLocks/>
          </p:cNvSpPr>
          <p:nvPr/>
        </p:nvSpPr>
        <p:spPr>
          <a:xfrm>
            <a:off x="7202027" y="822396"/>
            <a:ext cx="3972211" cy="34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10 PT. Gap, 2 PT. Wall Thickness</a:t>
            </a:r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sz="1800" dirty="0">
              <a:latin typeface="Franklin Gothic Book" panose="020B0503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CFABA9-5722-0D5B-745B-0C4A081B5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3" t="47033" r="5652" b="6318"/>
          <a:stretch/>
        </p:blipFill>
        <p:spPr>
          <a:xfrm>
            <a:off x="590321" y="1109878"/>
            <a:ext cx="5505679" cy="2216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D031A-2E80-9B37-C181-2832721C43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5" t="48585" r="5780" b="4766"/>
          <a:stretch/>
        </p:blipFill>
        <p:spPr>
          <a:xfrm>
            <a:off x="6435278" y="1164691"/>
            <a:ext cx="5505707" cy="22165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F27CB8-3711-7FA8-D201-D397E1AD7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43" t="47033" r="5652" b="6318"/>
          <a:stretch/>
        </p:blipFill>
        <p:spPr>
          <a:xfrm>
            <a:off x="590321" y="3607864"/>
            <a:ext cx="5505679" cy="2216529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7C1CC05-E2A9-A1AD-463F-A44C9EFD9B2F}"/>
              </a:ext>
            </a:extLst>
          </p:cNvPr>
          <p:cNvSpPr txBox="1">
            <a:spLocks/>
          </p:cNvSpPr>
          <p:nvPr/>
        </p:nvSpPr>
        <p:spPr>
          <a:xfrm>
            <a:off x="1357054" y="3480871"/>
            <a:ext cx="3972212" cy="34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2 PT. Wall Thickness, 6 PT. Gap</a:t>
            </a:r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endParaRPr lang="en-US" sz="1800" dirty="0">
              <a:latin typeface="Franklin Gothic Book" panose="020B05030201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779026D-AF5D-0E3E-4F6E-BA38C9BF55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57" t="47658" r="6956" b="4680"/>
          <a:stretch/>
        </p:blipFill>
        <p:spPr>
          <a:xfrm>
            <a:off x="6096000" y="3526028"/>
            <a:ext cx="5898650" cy="2415624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C23F285-3911-1AA0-E400-B8B02E43D8AB}"/>
              </a:ext>
            </a:extLst>
          </p:cNvPr>
          <p:cNvSpPr txBox="1">
            <a:spLocks/>
          </p:cNvSpPr>
          <p:nvPr/>
        </p:nvSpPr>
        <p:spPr>
          <a:xfrm>
            <a:off x="7202027" y="3443756"/>
            <a:ext cx="3972212" cy="34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6D6E71"/>
                </a:solidFill>
                <a:latin typeface="Franklin Gothic Medium" panose="020B0603020102020204" pitchFamily="34" charset="0"/>
              </a:rPr>
              <a:t>10 PT. Wall Thickness, 6 PT. Gap</a:t>
            </a:r>
            <a:endParaRPr lang="en-US" sz="1800" dirty="0"/>
          </a:p>
          <a:p>
            <a:endParaRPr lang="en-US" sz="1800" dirty="0"/>
          </a:p>
          <a:p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Georgia" panose="02040502050405020303" pitchFamily="18" charset="0"/>
            </a:endParaRPr>
          </a:p>
          <a:p>
            <a:endParaRPr lang="en-US" sz="1800" dirty="0">
              <a:latin typeface="Franklin Gothic Book" panose="020B0503020102020204" pitchFamily="34" charset="0"/>
            </a:endParaRP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83A70A0D-7201-9892-9600-FD9EFE7DBD42}"/>
              </a:ext>
            </a:extLst>
          </p:cNvPr>
          <p:cNvSpPr/>
          <p:nvPr/>
        </p:nvSpPr>
        <p:spPr>
          <a:xfrm>
            <a:off x="7202027" y="1579387"/>
            <a:ext cx="125530" cy="269059"/>
          </a:xfrm>
          <a:prstGeom prst="leftBrace">
            <a:avLst>
              <a:gd name="adj1" fmla="val 28063"/>
              <a:gd name="adj2" fmla="val 48305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174DF5E5-2A36-B502-BC82-17FBD85A7731}"/>
              </a:ext>
            </a:extLst>
          </p:cNvPr>
          <p:cNvSpPr/>
          <p:nvPr/>
        </p:nvSpPr>
        <p:spPr>
          <a:xfrm>
            <a:off x="1395154" y="1641805"/>
            <a:ext cx="115739" cy="158115"/>
          </a:xfrm>
          <a:prstGeom prst="leftBrace">
            <a:avLst>
              <a:gd name="adj1" fmla="val 28063"/>
              <a:gd name="adj2" fmla="val 48305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B8527D4F-36FD-6B15-185C-935122DD48E1}"/>
              </a:ext>
            </a:extLst>
          </p:cNvPr>
          <p:cNvSpPr/>
          <p:nvPr/>
        </p:nvSpPr>
        <p:spPr>
          <a:xfrm rot="16200000">
            <a:off x="1557106" y="4194867"/>
            <a:ext cx="72477" cy="45719"/>
          </a:xfrm>
          <a:prstGeom prst="leftBrace">
            <a:avLst>
              <a:gd name="adj1" fmla="val 28063"/>
              <a:gd name="adj2" fmla="val 48305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9A6A0E38-4592-7E2E-F504-E4ACAA5EFC21}"/>
              </a:ext>
            </a:extLst>
          </p:cNvPr>
          <p:cNvSpPr/>
          <p:nvPr/>
        </p:nvSpPr>
        <p:spPr>
          <a:xfrm rot="16200000">
            <a:off x="7478208" y="4057516"/>
            <a:ext cx="45719" cy="135926"/>
          </a:xfrm>
          <a:prstGeom prst="leftBrace">
            <a:avLst>
              <a:gd name="adj1" fmla="val 28063"/>
              <a:gd name="adj2" fmla="val 48305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20" grpId="0"/>
      <p:bldP spid="13" grpId="0"/>
      <p:bldP spid="18" grpId="0"/>
      <p:bldP spid="22" grpId="0" animBg="1"/>
      <p:bldP spid="22" grpId="1" animBg="1"/>
      <p:bldP spid="23" grpId="0" animBg="1"/>
      <p:bldP spid="23" grpId="1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13AC0F-4D0E-DFDB-D4B3-B2E825216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5" r="7525"/>
          <a:stretch/>
        </p:blipFill>
        <p:spPr>
          <a:xfrm>
            <a:off x="1063507" y="1093858"/>
            <a:ext cx="10064985" cy="4680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6465"/>
            <a:ext cx="10515600" cy="87226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Rates at Different Gap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8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7120B4-2C65-A41F-1CDB-36AD76364BFC}"/>
                  </a:ext>
                </a:extLst>
              </p:cNvPr>
              <p:cNvSpPr txBox="1"/>
              <p:nvPr/>
            </p:nvSpPr>
            <p:spPr>
              <a:xfrm>
                <a:off x="3495857" y="2182339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.52 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7120B4-2C65-A41F-1CDB-36AD7636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57" y="2182339"/>
                <a:ext cx="1313573" cy="246221"/>
              </a:xfrm>
              <a:prstGeom prst="rect">
                <a:avLst/>
              </a:prstGeom>
              <a:blipFill>
                <a:blip r:embed="rId5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57DBC1-15B7-BCD4-EF8C-788BC4E3B6C5}"/>
                  </a:ext>
                </a:extLst>
              </p:cNvPr>
              <p:cNvSpPr txBox="1"/>
              <p:nvPr/>
            </p:nvSpPr>
            <p:spPr>
              <a:xfrm>
                <a:off x="8317000" y="2182339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3.04 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57DBC1-15B7-BCD4-EF8C-788BC4E3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000" y="2182339"/>
                <a:ext cx="1313573" cy="246221"/>
              </a:xfrm>
              <a:prstGeom prst="rect">
                <a:avLst/>
              </a:prstGeom>
              <a:blipFill>
                <a:blip r:embed="rId6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008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B9DBAB-EC08-916A-7BB8-55BD21D5E3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2" r="6863"/>
          <a:stretch/>
        </p:blipFill>
        <p:spPr>
          <a:xfrm>
            <a:off x="1145201" y="1159420"/>
            <a:ext cx="9901597" cy="45391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EEF30-7254-23B5-9690-4BB7525D0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36465"/>
            <a:ext cx="10515600" cy="87226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rgbClr val="222D48"/>
                </a:solidFill>
                <a:latin typeface="Franklin Gothic Medium" panose="020B0603020102020204" pitchFamily="34" charset="0"/>
              </a:rPr>
              <a:t>Rates at Different Wall Thickness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090D8-55D2-5E22-0281-E9BB2343539D}"/>
              </a:ext>
            </a:extLst>
          </p:cNvPr>
          <p:cNvCxnSpPr/>
          <p:nvPr/>
        </p:nvCxnSpPr>
        <p:spPr>
          <a:xfrm>
            <a:off x="838200" y="676893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A509D-075E-8257-986B-F4ABEBEFFA52}"/>
              </a:ext>
            </a:extLst>
          </p:cNvPr>
          <p:cNvCxnSpPr>
            <a:cxnSpLocks/>
          </p:cNvCxnSpPr>
          <p:nvPr/>
        </p:nvCxnSpPr>
        <p:spPr>
          <a:xfrm>
            <a:off x="838200" y="6356350"/>
            <a:ext cx="10515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C284E57F-E756-14A1-9003-BB7E8C5C17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320" t="2745" r="1" b="1128"/>
          <a:stretch/>
        </p:blipFill>
        <p:spPr>
          <a:xfrm>
            <a:off x="8973787" y="5976710"/>
            <a:ext cx="2296886" cy="3095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F2956C8-6D35-4E65-4B73-1AFE0FE34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08A67-D7BB-4B4F-BCA8-E45708181FFB}" type="slidenum">
              <a:rPr lang="en-US" smtClean="0"/>
              <a:t>9</a:t>
            </a:fld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D73ADA6-460C-1C5C-9752-F4F33B85A12A}"/>
              </a:ext>
            </a:extLst>
          </p:cNvPr>
          <p:cNvSpPr txBox="1">
            <a:spLocks/>
          </p:cNvSpPr>
          <p:nvPr/>
        </p:nvSpPr>
        <p:spPr>
          <a:xfrm>
            <a:off x="838200" y="6014131"/>
            <a:ext cx="2296886" cy="544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>
                <a:solidFill>
                  <a:srgbClr val="6D6E71"/>
                </a:solidFill>
                <a:latin typeface="Franklin Gothic Book" panose="020B0503020102020204" pitchFamily="34" charset="0"/>
              </a:rPr>
              <a:t>Egorov</a:t>
            </a:r>
            <a:r>
              <a:rPr lang="en-US" sz="1600" dirty="0">
                <a:solidFill>
                  <a:srgbClr val="6D6E71"/>
                </a:solidFill>
                <a:latin typeface="Franklin Gothic Book" panose="020B0503020102020204" pitchFamily="34" charset="0"/>
              </a:rPr>
              <a:t> Group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7120B4-2C65-A41F-1CDB-36AD76364BFC}"/>
                  </a:ext>
                </a:extLst>
              </p:cNvPr>
              <p:cNvSpPr txBox="1"/>
              <p:nvPr/>
            </p:nvSpPr>
            <p:spPr>
              <a:xfrm>
                <a:off x="3495857" y="2182339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.52 ×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7120B4-2C65-A41F-1CDB-36AD7636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857" y="2182339"/>
                <a:ext cx="1313573" cy="246221"/>
              </a:xfrm>
              <a:prstGeom prst="rect">
                <a:avLst/>
              </a:prstGeom>
              <a:blipFill>
                <a:blip r:embed="rId5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57DBC1-15B7-BCD4-EF8C-788BC4E3B6C5}"/>
                  </a:ext>
                </a:extLst>
              </p:cNvPr>
              <p:cNvSpPr txBox="1"/>
              <p:nvPr/>
            </p:nvSpPr>
            <p:spPr>
              <a:xfrm>
                <a:off x="8317000" y="2182339"/>
                <a:ext cx="1313573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612.66 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257DBC1-15B7-BCD4-EF8C-788BC4E3B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000" y="2182339"/>
                <a:ext cx="1313573" cy="246221"/>
              </a:xfrm>
              <a:prstGeom prst="rect">
                <a:avLst/>
              </a:prstGeom>
              <a:blipFill>
                <a:blip r:embed="rId6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859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" id="{46BE7CF5-36B3-B545-94B9-362E0BF2CAFC}" vid="{65F6F316-8BFF-1F41-803A-0E4DE2C3DC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2346</TotalTime>
  <Words>641</Words>
  <Application>Microsoft Macintosh PowerPoint</Application>
  <PresentationFormat>Widescreen</PresentationFormat>
  <Paragraphs>207</Paragraphs>
  <Slides>20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Franklin Gothic Book</vt:lpstr>
      <vt:lpstr>Franklin Gothic Demi</vt:lpstr>
      <vt:lpstr>Franklin Gothic Medium</vt:lpstr>
      <vt:lpstr>Georgia</vt:lpstr>
      <vt:lpstr>Menlo</vt:lpstr>
      <vt:lpstr>Roboto</vt:lpstr>
      <vt:lpstr>Wingdings</vt:lpstr>
      <vt:lpstr>Office Theme</vt:lpstr>
      <vt:lpstr>Thinking Outside the Box:  A Quantum Transition-State Theory</vt:lpstr>
      <vt:lpstr>Transition State Theory </vt:lpstr>
      <vt:lpstr>Quantum Effects</vt:lpstr>
      <vt:lpstr>Comparison of Formalisms</vt:lpstr>
      <vt:lpstr>Methodology</vt:lpstr>
      <vt:lpstr>Solver Validation</vt:lpstr>
      <vt:lpstr>Quantum Effusion</vt:lpstr>
      <vt:lpstr>Rates at Different Gap Size</vt:lpstr>
      <vt:lpstr>Rates at Different Wall Thickness</vt:lpstr>
      <vt:lpstr>Rates at Different Temperature</vt:lpstr>
      <vt:lpstr>Extrapolated Rates for 0 PT. Wall Thickness</vt:lpstr>
      <vt:lpstr>Future Work</vt:lpstr>
      <vt:lpstr>PowerPoint Presentation</vt:lpstr>
      <vt:lpstr>Double Hydrogen Transfer via Tunneling</vt:lpstr>
      <vt:lpstr>Discretization</vt:lpstr>
      <vt:lpstr>Discretization</vt:lpstr>
      <vt:lpstr>Cfs Functions</vt:lpstr>
      <vt:lpstr>Finding Rates</vt:lpstr>
      <vt:lpstr>Extrapolating Rates</vt:lpstr>
      <vt:lpstr>Kinetics using Correlation Functions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Mohan Shankar</dc:creator>
  <cp:lastModifiedBy>Mohan Shankar</cp:lastModifiedBy>
  <cp:revision>221</cp:revision>
  <dcterms:created xsi:type="dcterms:W3CDTF">2024-03-13T13:04:13Z</dcterms:created>
  <dcterms:modified xsi:type="dcterms:W3CDTF">2024-04-19T17:37:55Z</dcterms:modified>
</cp:coreProperties>
</file>